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4" name="Shape 164"/>
          <p:cNvSpPr/>
          <p:nvPr>
            <p:ph type="sldImg"/>
          </p:nvPr>
        </p:nvSpPr>
        <p:spPr>
          <a:xfrm>
            <a:off x="1143000" y="685800"/>
            <a:ext cx="4572000" cy="3429000"/>
          </a:xfrm>
          <a:prstGeom prst="rect">
            <a:avLst/>
          </a:prstGeom>
        </p:spPr>
        <p:txBody>
          <a:bodyPr/>
          <a:lstStyle/>
          <a:p>
            <a:pPr/>
          </a:p>
        </p:txBody>
      </p:sp>
      <p:sp>
        <p:nvSpPr>
          <p:cNvPr id="165" name="Shape 16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7" name="Body Level One…"/>
          <p:cNvSpPr txBox="1"/>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Close-up of wild plants growing between rocks"/>
          <p:cNvSpPr/>
          <p:nvPr>
            <p:ph type="pic" sz="quarter" idx="21"/>
          </p:nvPr>
        </p:nvSpPr>
        <p:spPr>
          <a:xfrm>
            <a:off x="15430500" y="7085409"/>
            <a:ext cx="8128000" cy="5410201"/>
          </a:xfrm>
          <a:prstGeom prst="rect">
            <a:avLst/>
          </a:prstGeom>
        </p:spPr>
        <p:txBody>
          <a:bodyPr lIns="91439" tIns="45719" rIns="91439" bIns="45719">
            <a:noAutofit/>
          </a:bodyPr>
          <a:lstStyle/>
          <a:p>
            <a:pPr/>
          </a:p>
        </p:txBody>
      </p:sp>
      <p:sp>
        <p:nvSpPr>
          <p:cNvPr id="125" name="Large rock formation under dark clouds with a dirt road in the foreground"/>
          <p:cNvSpPr/>
          <p:nvPr>
            <p:ph type="pic" idx="22"/>
          </p:nvPr>
        </p:nvSpPr>
        <p:spPr>
          <a:xfrm>
            <a:off x="-2933700" y="1270000"/>
            <a:ext cx="22699133" cy="11277600"/>
          </a:xfrm>
          <a:prstGeom prst="rect">
            <a:avLst/>
          </a:prstGeom>
        </p:spPr>
        <p:txBody>
          <a:bodyPr lIns="91439" tIns="45719" rIns="91439" bIns="45719">
            <a:noAutofit/>
          </a:bodyPr>
          <a:lstStyle/>
          <a:p>
            <a:pPr/>
          </a:p>
        </p:txBody>
      </p:sp>
      <p:sp>
        <p:nvSpPr>
          <p:cNvPr id="126" name="Close-up of a wild plant growing between lava rocks"/>
          <p:cNvSpPr/>
          <p:nvPr>
            <p:ph type="pic" sz="quarter" idx="23"/>
          </p:nvPr>
        </p:nvSpPr>
        <p:spPr>
          <a:xfrm>
            <a:off x="15430500" y="1270000"/>
            <a:ext cx="8128000" cy="54102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waterfall surrounded by a green rocky landscape"/>
          <p:cNvSpPr/>
          <p:nvPr>
            <p:ph type="pic" idx="21"/>
          </p:nvPr>
        </p:nvSpPr>
        <p:spPr>
          <a:xfrm>
            <a:off x="-1511300" y="-3721100"/>
            <a:ext cx="28511500" cy="19030242"/>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49"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bg>
      <p:bgPr>
        <a:solidFill>
          <a:srgbClr val="FFFFFF"/>
        </a:solidFill>
      </p:bgPr>
    </p:bg>
    <p:spTree>
      <p:nvGrpSpPr>
        <p:cNvPr id="1" name=""/>
        <p:cNvGrpSpPr/>
        <p:nvPr/>
      </p:nvGrpSpPr>
      <p:grpSpPr>
        <a:xfrm>
          <a:off x="0" y="0"/>
          <a:ext cx="0" cy="0"/>
          <a:chOff x="0" y="0"/>
          <a:chExt cx="0" cy="0"/>
        </a:xfrm>
      </p:grpSpPr>
      <p:sp>
        <p:nvSpPr>
          <p:cNvPr id="156" name="Slide Title"/>
          <p:cNvSpPr txBox="1"/>
          <p:nvPr>
            <p:ph type="title" hasCustomPrompt="1"/>
          </p:nvPr>
        </p:nvSpPr>
        <p:spPr>
          <a:xfrm>
            <a:off x="1206500" y="952500"/>
            <a:ext cx="21971000" cy="1434949"/>
          </a:xfrm>
          <a:prstGeom prst="rect">
            <a:avLst/>
          </a:prstGeom>
        </p:spPr>
        <p:txBody>
          <a:bodyPr/>
          <a:lstStyle>
            <a:lvl1pPr>
              <a:defRPr>
                <a:solidFill>
                  <a:schemeClr val="accent1">
                    <a:hueOff val="117695"/>
                    <a:lumOff val="-11358"/>
                  </a:schemeClr>
                </a:solidFill>
              </a:defRPr>
            </a:lvl1pPr>
          </a:lstStyle>
          <a:p>
            <a:pPr/>
            <a:r>
              <a:t>Slide Title</a:t>
            </a:r>
          </a:p>
        </p:txBody>
      </p:sp>
      <p:sp>
        <p:nvSpPr>
          <p:cNvPr id="157" name="Slide Subtitle"/>
          <p:cNvSpPr txBox="1"/>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b="1" sz="5500">
                <a:solidFill>
                  <a:srgbClr val="000000"/>
                </a:solidFill>
              </a:defRPr>
            </a:lvl1pPr>
          </a:lstStyle>
          <a:p>
            <a:pPr/>
            <a:r>
              <a:t>Slide Subtitle</a:t>
            </a:r>
          </a:p>
        </p:txBody>
      </p:sp>
      <p:sp>
        <p:nvSpPr>
          <p:cNvPr id="158"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Green, hilly landscape"/>
          <p:cNvSpPr/>
          <p:nvPr>
            <p:ph type="pic" idx="21"/>
          </p:nvPr>
        </p:nvSpPr>
        <p:spPr>
          <a:xfrm>
            <a:off x="-431800" y="-4038600"/>
            <a:ext cx="29464000" cy="18034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 </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3" name="Body Level One…"/>
          <p:cNvSpPr txBox="1"/>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4" name="Moss-covered rocks"/>
          <p:cNvSpPr/>
          <p:nvPr>
            <p:ph type="pic" sz="half" idx="21"/>
          </p:nvPr>
        </p:nvSpPr>
        <p:spPr>
          <a:xfrm>
            <a:off x="12052303" y="1270000"/>
            <a:ext cx="11188406" cy="11209889"/>
          </a:xfrm>
          <a:prstGeom prst="rect">
            <a:avLst/>
          </a:prstGeom>
        </p:spPr>
        <p:txBody>
          <a:bodyPr lIns="91439" tIns="45719" rIns="91439" bIns="45719">
            <a:noAutofit/>
          </a:bodyPr>
          <a:lstStyle/>
          <a:p>
            <a:pP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1"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2"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63" name="Large rock formation under dark clouds with a dirt road in the foreground"/>
          <p:cNvSpPr/>
          <p:nvPr>
            <p:ph type="pic" idx="22"/>
          </p:nvPr>
        </p:nvSpPr>
        <p:spPr>
          <a:xfrm>
            <a:off x="6380200" y="1263848"/>
            <a:ext cx="22529801" cy="11193471"/>
          </a:xfrm>
          <a:prstGeom prst="rect">
            <a:avLst/>
          </a:prstGeom>
        </p:spPr>
        <p:txBody>
          <a:bodyPr lIns="91439" tIns="45719" rIns="91439" bIns="45719">
            <a:noAutofit/>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952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7" name="Jeff Coleman, 9 October 2022"/>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Jeff Coleman, 9 October 2022</a:t>
            </a:r>
          </a:p>
        </p:txBody>
      </p:sp>
      <p:sp>
        <p:nvSpPr>
          <p:cNvPr id="168" name="Ambassadors of Reconciliation"/>
          <p:cNvSpPr txBox="1"/>
          <p:nvPr>
            <p:ph type="ctrTitle"/>
          </p:nvPr>
        </p:nvSpPr>
        <p:spPr>
          <a:xfrm>
            <a:off x="1206496" y="4896215"/>
            <a:ext cx="21971004" cy="2326976"/>
          </a:xfrm>
          <a:prstGeom prst="rect">
            <a:avLst/>
          </a:prstGeom>
        </p:spPr>
        <p:txBody>
          <a:bodyPr/>
          <a:lstStyle>
            <a:lvl1pPr>
              <a:defRPr spc="-215" sz="10800"/>
            </a:lvl1pPr>
          </a:lstStyle>
          <a:p>
            <a:pPr/>
            <a:r>
              <a:t>Ambassadors of Reconciliation</a:t>
            </a:r>
          </a:p>
        </p:txBody>
      </p:sp>
      <p:sp>
        <p:nvSpPr>
          <p:cNvPr id="169" name="2 Corinthians 5"/>
          <p:cNvSpPr txBox="1"/>
          <p:nvPr>
            <p:ph type="subTitle" sz="quarter" idx="1"/>
          </p:nvPr>
        </p:nvSpPr>
        <p:spPr>
          <a:prstGeom prst="rect">
            <a:avLst/>
          </a:prstGeom>
        </p:spPr>
        <p:txBody>
          <a:bodyPr/>
          <a:lstStyle/>
          <a:p>
            <a:pPr/>
            <a:r>
              <a:t>2 Corinthians 5</a:t>
            </a:r>
          </a:p>
        </p:txBody>
      </p:sp>
      <p:pic>
        <p:nvPicPr>
          <p:cNvPr id="170" name="CAVY Logo 2021.png" descr="CAVY Logo 2021.png"/>
          <p:cNvPicPr>
            <a:picLocks noChangeAspect="1"/>
          </p:cNvPicPr>
          <p:nvPr/>
        </p:nvPicPr>
        <p:blipFill>
          <a:blip r:embed="rId3">
            <a:extLst/>
          </a:blip>
          <a:stretch>
            <a:fillRect/>
          </a:stretch>
        </p:blipFill>
        <p:spPr>
          <a:xfrm>
            <a:off x="17381988" y="10270976"/>
            <a:ext cx="6439350" cy="2430455"/>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graphicFrame>
        <p:nvGraphicFramePr>
          <p:cNvPr id="196" name="THREE PHASES OF SALVATION"/>
          <p:cNvGraphicFramePr/>
          <p:nvPr/>
        </p:nvGraphicFramePr>
        <p:xfrm>
          <a:off x="1231041" y="1209139"/>
          <a:ext cx="22106069" cy="11457746"/>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480479"/>
                <a:gridCol w="5480479"/>
                <a:gridCol w="5480479"/>
                <a:gridCol w="5480479"/>
              </a:tblGrid>
              <a:tr h="975407">
                <a:tc gridSpan="4">
                  <a:txBody>
                    <a:bodyPr/>
                    <a:lstStyle/>
                    <a:p>
                      <a:pPr defTabSz="821531">
                        <a:defRPr b="0">
                          <a:solidFill>
                            <a:srgbClr val="000000"/>
                          </a:solidFill>
                        </a:defRPr>
                      </a:pPr>
                      <a:r>
                        <a:rPr b="1" sz="6200">
                          <a:latin typeface="Times New Roman"/>
                          <a:ea typeface="Times New Roman"/>
                          <a:cs typeface="Times New Roman"/>
                          <a:sym typeface="Times New Roman"/>
                        </a:rPr>
                        <a:t>THREE PHASES OF SALVATION</a:t>
                      </a:r>
                    </a:p>
                  </a:txBody>
                  <a:tcPr marL="53578" marR="53578" marT="53578" marB="53578" anchor="ctr" anchorCtr="0" horzOverflow="overflow">
                    <a:lnL/>
                    <a:lnR/>
                    <a:lnT/>
                    <a:lnB w="190500">
                      <a:solidFill>
                        <a:srgbClr val="000000"/>
                      </a:solidFill>
                      <a:miter lim="400000"/>
                    </a:lnB>
                    <a:solidFill>
                      <a:srgbClr val="000000">
                        <a:alpha val="0"/>
                      </a:srgbClr>
                    </a:solidFill>
                  </a:tcPr>
                </a:tc>
                <a:tc hMerge="1">
                  <a:tcPr/>
                </a:tc>
                <a:tc hMerge="1">
                  <a:tcPr/>
                </a:tc>
                <a:tc hMerge="1">
                  <a:tcPr/>
                </a:tc>
              </a:tr>
              <a:tr h="1508672">
                <a:tc>
                  <a:txBody>
                    <a:bodyPr/>
                    <a:lstStyle/>
                    <a:p>
                      <a:pPr defTabSz="914400">
                        <a:defRPr>
                          <a:solidFill>
                            <a:srgbClr val="000000"/>
                          </a:solidFill>
                        </a:defRPr>
                      </a:pPr>
                      <a:r>
                        <a:rPr b="1" sz="5800">
                          <a:solidFill>
                            <a:srgbClr val="FFFFFF"/>
                          </a:solidFill>
                          <a:latin typeface="Times New Roman"/>
                          <a:ea typeface="Times New Roman"/>
                          <a:cs typeface="Times New Roman"/>
                          <a:sym typeface="Times New Roman"/>
                        </a:rPr>
                        <a:t>Phase Zero</a:t>
                      </a:r>
                    </a:p>
                  </a:txBody>
                  <a:tcPr marL="50800" marR="50800" marT="50800" marB="50800" anchor="ctr" anchorCtr="0" horzOverflow="overflow">
                    <a:lnL w="190500">
                      <a:solidFill>
                        <a:srgbClr val="000000"/>
                      </a:solidFill>
                      <a:miter lim="400000"/>
                    </a:lnL>
                    <a:lnR w="381000">
                      <a:solidFill>
                        <a:srgbClr val="000000"/>
                      </a:solidFill>
                      <a:miter lim="400000"/>
                    </a:lnR>
                    <a:lnT w="190500">
                      <a:solidFill>
                        <a:srgbClr val="000000"/>
                      </a:solidFill>
                      <a:miter lim="400000"/>
                    </a:lnT>
                    <a:lnB w="50800">
                      <a:solidFill>
                        <a:srgbClr val="000000"/>
                      </a:solidFill>
                      <a:miter lim="400000"/>
                    </a:lnB>
                    <a:solidFill>
                      <a:schemeClr val="accent1">
                        <a:hueOff val="117695"/>
                        <a:lumOff val="-11358"/>
                      </a:schemeClr>
                    </a:solidFill>
                  </a:tcPr>
                </a:tc>
                <a:tc>
                  <a:txBody>
                    <a:bodyPr/>
                    <a:lstStyle/>
                    <a:p>
                      <a:pPr defTabSz="914400">
                        <a:defRPr>
                          <a:solidFill>
                            <a:srgbClr val="000000"/>
                          </a:solidFill>
                        </a:defRPr>
                      </a:pPr>
                      <a:r>
                        <a:rPr b="1" sz="5800">
                          <a:solidFill>
                            <a:srgbClr val="FFFFFF"/>
                          </a:solidFill>
                          <a:latin typeface="Times New Roman"/>
                          <a:ea typeface="Times New Roman"/>
                          <a:cs typeface="Times New Roman"/>
                          <a:sym typeface="Times New Roman"/>
                        </a:rPr>
                        <a:t>Phase One</a:t>
                      </a:r>
                    </a:p>
                  </a:txBody>
                  <a:tcPr marL="50800" marR="50800" marT="50800" marB="50800" anchor="ctr" anchorCtr="0" horzOverflow="overflow">
                    <a:lnL w="381000">
                      <a:solidFill>
                        <a:srgbClr val="000000"/>
                      </a:solidFill>
                      <a:miter lim="400000"/>
                    </a:lnL>
                    <a:lnR w="12700">
                      <a:solidFill>
                        <a:srgbClr val="000000"/>
                      </a:solidFill>
                      <a:miter lim="400000"/>
                    </a:lnR>
                    <a:lnT w="177800">
                      <a:solidFill>
                        <a:srgbClr val="000000"/>
                      </a:solidFill>
                      <a:miter lim="400000"/>
                    </a:lnT>
                    <a:lnB w="50800">
                      <a:solidFill>
                        <a:srgbClr val="000000"/>
                      </a:solidFill>
                      <a:miter lim="400000"/>
                    </a:lnB>
                    <a:solidFill>
                      <a:schemeClr val="accent1">
                        <a:hueOff val="117695"/>
                        <a:lumOff val="-11358"/>
                      </a:schemeClr>
                    </a:solidFill>
                  </a:tcPr>
                </a:tc>
                <a:tc>
                  <a:txBody>
                    <a:bodyPr/>
                    <a:lstStyle/>
                    <a:p>
                      <a:pPr defTabSz="914400">
                        <a:defRPr>
                          <a:solidFill>
                            <a:srgbClr val="000000"/>
                          </a:solidFill>
                        </a:defRPr>
                      </a:pPr>
                      <a:r>
                        <a:rPr b="1" sz="5800">
                          <a:solidFill>
                            <a:srgbClr val="FFFFFF"/>
                          </a:solidFill>
                          <a:latin typeface="Times New Roman"/>
                          <a:ea typeface="Times New Roman"/>
                          <a:cs typeface="Times New Roman"/>
                          <a:sym typeface="Times New Roman"/>
                        </a:rPr>
                        <a:t>Phase Two</a:t>
                      </a:r>
                    </a:p>
                  </a:txBody>
                  <a:tcPr marL="50800" marR="50800" marT="50800" marB="50800" anchor="ctr" anchorCtr="0" horzOverflow="overflow">
                    <a:lnL w="12700">
                      <a:solidFill>
                        <a:srgbClr val="000000"/>
                      </a:solidFill>
                      <a:miter lim="400000"/>
                    </a:lnL>
                    <a:lnR w="12700">
                      <a:solidFill>
                        <a:srgbClr val="000000"/>
                      </a:solidFill>
                      <a:miter lim="400000"/>
                    </a:lnR>
                    <a:lnT w="177800">
                      <a:solidFill>
                        <a:srgbClr val="000000"/>
                      </a:solidFill>
                      <a:miter lim="400000"/>
                    </a:lnT>
                    <a:lnB w="50800">
                      <a:solidFill>
                        <a:srgbClr val="000000"/>
                      </a:solidFill>
                      <a:miter lim="400000"/>
                    </a:lnB>
                    <a:solidFill>
                      <a:schemeClr val="accent1">
                        <a:hueOff val="117695"/>
                        <a:lumOff val="-11358"/>
                      </a:schemeClr>
                    </a:solidFill>
                  </a:tcPr>
                </a:tc>
                <a:tc>
                  <a:txBody>
                    <a:bodyPr/>
                    <a:lstStyle/>
                    <a:p>
                      <a:pPr defTabSz="914400">
                        <a:defRPr>
                          <a:solidFill>
                            <a:srgbClr val="000000"/>
                          </a:solidFill>
                        </a:defRPr>
                      </a:pPr>
                      <a:r>
                        <a:rPr b="1" sz="5800">
                          <a:solidFill>
                            <a:srgbClr val="FFFFFF"/>
                          </a:solidFill>
                          <a:latin typeface="Times New Roman"/>
                          <a:ea typeface="Times New Roman"/>
                          <a:cs typeface="Times New Roman"/>
                          <a:sym typeface="Times New Roman"/>
                        </a:rPr>
                        <a:t>Phase Three</a:t>
                      </a:r>
                    </a:p>
                  </a:txBody>
                  <a:tcPr marL="50800" marR="50800" marT="50800" marB="50800" anchor="ctr" anchorCtr="0" horzOverflow="overflow">
                    <a:lnL w="12700">
                      <a:solidFill>
                        <a:srgbClr val="000000"/>
                      </a:solidFill>
                      <a:miter lim="400000"/>
                    </a:lnL>
                    <a:lnR w="177800">
                      <a:solidFill>
                        <a:srgbClr val="000000"/>
                      </a:solidFill>
                      <a:miter lim="400000"/>
                    </a:lnR>
                    <a:lnT w="177800">
                      <a:solidFill>
                        <a:srgbClr val="000000"/>
                      </a:solidFill>
                      <a:miter lim="400000"/>
                    </a:lnT>
                    <a:lnB w="50800">
                      <a:solidFill>
                        <a:srgbClr val="000000"/>
                      </a:solidFill>
                      <a:miter lim="400000"/>
                    </a:lnB>
                    <a:solidFill>
                      <a:schemeClr val="accent1">
                        <a:hueOff val="117695"/>
                        <a:lumOff val="-11358"/>
                      </a:schemeClr>
                    </a:solidFill>
                  </a:tcPr>
                </a:tc>
              </a:tr>
              <a:tr h="1431340">
                <a:tc>
                  <a:txBody>
                    <a:bodyPr/>
                    <a:lstStyle/>
                    <a:p>
                      <a:pPr defTabSz="914400">
                        <a:defRPr>
                          <a:solidFill>
                            <a:srgbClr val="000000"/>
                          </a:solidFill>
                        </a:defRPr>
                      </a:pPr>
                      <a:r>
                        <a:rPr b="1" sz="5800">
                          <a:latin typeface="Times New Roman"/>
                          <a:ea typeface="Times New Roman"/>
                          <a:cs typeface="Times New Roman"/>
                          <a:sym typeface="Times New Roman"/>
                        </a:rPr>
                        <a:t>Condemnation</a:t>
                      </a:r>
                    </a:p>
                  </a:txBody>
                  <a:tcPr marL="50800" marR="50800" marT="50800" marB="50800" anchor="ctr" anchorCtr="0" horzOverflow="overflow">
                    <a:lnL w="190500">
                      <a:solidFill>
                        <a:srgbClr val="000000"/>
                      </a:solidFill>
                      <a:miter lim="400000"/>
                    </a:lnL>
                    <a:lnR w="381000">
                      <a:solidFill>
                        <a:srgbClr val="000000"/>
                      </a:solidFill>
                      <a:miter lim="400000"/>
                    </a:lnR>
                    <a:lnT w="50800">
                      <a:solidFill>
                        <a:srgbClr val="000000"/>
                      </a:solidFill>
                      <a:miter lim="400000"/>
                    </a:lnT>
                    <a:lnB w="50800">
                      <a:solidFill>
                        <a:srgbClr val="B8B8B8"/>
                      </a:solidFill>
                      <a:miter lim="400000"/>
                    </a:lnB>
                    <a:solidFill>
                      <a:srgbClr val="FFFFFF"/>
                    </a:solidFill>
                  </a:tcPr>
                </a:tc>
                <a:tc>
                  <a:txBody>
                    <a:bodyPr/>
                    <a:lstStyle/>
                    <a:p>
                      <a:pPr defTabSz="914400">
                        <a:defRPr>
                          <a:solidFill>
                            <a:srgbClr val="000000"/>
                          </a:solidFill>
                        </a:defRPr>
                      </a:pPr>
                      <a:r>
                        <a:rPr b="1" sz="5800">
                          <a:latin typeface="Times New Roman"/>
                          <a:ea typeface="Times New Roman"/>
                          <a:cs typeface="Times New Roman"/>
                          <a:sym typeface="Times New Roman"/>
                        </a:rPr>
                        <a:t>Justification</a:t>
                      </a:r>
                    </a:p>
                  </a:txBody>
                  <a:tcPr marL="50800" marR="50800" marT="50800" marB="50800" anchor="ctr" anchorCtr="0" horzOverflow="overflow">
                    <a:lnL w="381000">
                      <a:solidFill>
                        <a:srgbClr val="000000"/>
                      </a:solidFill>
                      <a:miter lim="400000"/>
                    </a:lnL>
                    <a:lnR w="12700">
                      <a:solidFill>
                        <a:srgbClr val="000000"/>
                      </a:solidFill>
                      <a:miter lim="400000"/>
                    </a:lnR>
                    <a:lnT w="50800">
                      <a:solidFill>
                        <a:srgbClr val="000000"/>
                      </a:solidFill>
                      <a:miter lim="400000"/>
                    </a:lnT>
                    <a:lnB w="50800">
                      <a:solidFill>
                        <a:srgbClr val="B8B8B8"/>
                      </a:solidFill>
                      <a:miter lim="400000"/>
                    </a:lnB>
                    <a:solidFill>
                      <a:srgbClr val="FFFFFF"/>
                    </a:solidFill>
                  </a:tcPr>
                </a:tc>
                <a:tc>
                  <a:txBody>
                    <a:bodyPr/>
                    <a:lstStyle/>
                    <a:p>
                      <a:pPr defTabSz="914400">
                        <a:defRPr>
                          <a:solidFill>
                            <a:srgbClr val="000000"/>
                          </a:solidFill>
                        </a:defRPr>
                      </a:pPr>
                      <a:r>
                        <a:rPr b="1" sz="5800">
                          <a:latin typeface="Times New Roman"/>
                          <a:ea typeface="Times New Roman"/>
                          <a:cs typeface="Times New Roman"/>
                          <a:sym typeface="Times New Roman"/>
                        </a:rPr>
                        <a:t>Sanctification</a:t>
                      </a:r>
                    </a:p>
                  </a:txBody>
                  <a:tcPr marL="50800" marR="50800" marT="50800" marB="50800" anchor="ctr" anchorCtr="0" horzOverflow="overflow">
                    <a:lnL w="12700">
                      <a:solidFill>
                        <a:srgbClr val="000000"/>
                      </a:solidFill>
                      <a:miter lim="400000"/>
                    </a:lnL>
                    <a:lnR w="12700">
                      <a:solidFill>
                        <a:srgbClr val="000000"/>
                      </a:solidFill>
                      <a:miter lim="400000"/>
                    </a:lnR>
                    <a:lnT w="50800">
                      <a:solidFill>
                        <a:srgbClr val="000000"/>
                      </a:solidFill>
                      <a:miter lim="400000"/>
                    </a:lnT>
                    <a:lnB w="50800">
                      <a:solidFill>
                        <a:srgbClr val="B8B8B8"/>
                      </a:solidFill>
                      <a:miter lim="400000"/>
                    </a:lnB>
                    <a:solidFill>
                      <a:srgbClr val="FFFFFF"/>
                    </a:solidFill>
                  </a:tcPr>
                </a:tc>
                <a:tc>
                  <a:txBody>
                    <a:bodyPr/>
                    <a:lstStyle/>
                    <a:p>
                      <a:pPr defTabSz="914400">
                        <a:defRPr>
                          <a:solidFill>
                            <a:srgbClr val="000000"/>
                          </a:solidFill>
                        </a:defRPr>
                      </a:pPr>
                      <a:r>
                        <a:rPr b="1" sz="5800">
                          <a:latin typeface="Times New Roman"/>
                          <a:ea typeface="Times New Roman"/>
                          <a:cs typeface="Times New Roman"/>
                          <a:sym typeface="Times New Roman"/>
                        </a:rPr>
                        <a:t>Glorification</a:t>
                      </a:r>
                    </a:p>
                  </a:txBody>
                  <a:tcPr marL="50800" marR="50800" marT="50800" marB="50800" anchor="ctr" anchorCtr="0" horzOverflow="overflow">
                    <a:lnL w="12700">
                      <a:solidFill>
                        <a:srgbClr val="000000"/>
                      </a:solidFill>
                      <a:miter lim="400000"/>
                    </a:lnL>
                    <a:lnR w="177800">
                      <a:solidFill>
                        <a:srgbClr val="000000"/>
                      </a:solidFill>
                      <a:miter lim="400000"/>
                    </a:lnR>
                    <a:lnT w="50800">
                      <a:solidFill>
                        <a:srgbClr val="000000"/>
                      </a:solidFill>
                      <a:miter lim="400000"/>
                    </a:lnT>
                    <a:lnB w="50800">
                      <a:solidFill>
                        <a:srgbClr val="B8B8B8"/>
                      </a:solidFill>
                      <a:miter lim="400000"/>
                    </a:lnB>
                    <a:solidFill>
                      <a:srgbClr val="FFFFFF"/>
                    </a:solidFill>
                  </a:tcPr>
                </a:tc>
              </a:tr>
              <a:tr h="2536082">
                <a:tc>
                  <a:txBody>
                    <a:bodyPr/>
                    <a:lstStyle/>
                    <a:p>
                      <a:pPr defTabSz="914400">
                        <a:defRPr sz="5800">
                          <a:solidFill>
                            <a:srgbClr val="000000"/>
                          </a:solidFill>
                          <a:latin typeface="Times New Roman"/>
                          <a:ea typeface="Times New Roman"/>
                          <a:cs typeface="Times New Roman"/>
                          <a:sym typeface="Times New Roman"/>
                        </a:defRPr>
                      </a:pPr>
                      <a:r>
                        <a:t>Saved from </a:t>
                      </a:r>
                      <a:r>
                        <a:rPr b="1" u="sng"/>
                        <a:t>nothing</a:t>
                      </a:r>
                    </a:p>
                  </a:txBody>
                  <a:tcPr marL="50800" marR="50800" marT="50800" marB="50800" anchor="ctr" anchorCtr="0" horzOverflow="overflow">
                    <a:lnL w="190500">
                      <a:solidFill>
                        <a:srgbClr val="000000"/>
                      </a:solidFill>
                      <a:miter lim="400000"/>
                    </a:lnL>
                    <a:lnR w="381000">
                      <a:solidFill>
                        <a:srgbClr val="000000"/>
                      </a:solidFill>
                      <a:miter lim="400000"/>
                    </a:lnR>
                    <a:lnT w="50800">
                      <a:solidFill>
                        <a:srgbClr val="B8B8B8"/>
                      </a:solidFill>
                      <a:miter lim="400000"/>
                    </a:lnT>
                    <a:lnB w="50800">
                      <a:solidFill>
                        <a:srgbClr val="000000"/>
                      </a:solidFill>
                      <a:miter lim="400000"/>
                    </a:lnB>
                    <a:solidFill>
                      <a:srgbClr val="E3E5E8"/>
                    </a:solidFill>
                  </a:tcPr>
                </a:tc>
                <a:tc>
                  <a:txBody>
                    <a:bodyPr/>
                    <a:lstStyle/>
                    <a:p>
                      <a:pPr defTabSz="914400">
                        <a:defRPr sz="5800">
                          <a:solidFill>
                            <a:srgbClr val="000000"/>
                          </a:solidFill>
                          <a:latin typeface="Times New Roman"/>
                          <a:ea typeface="Times New Roman"/>
                          <a:cs typeface="Times New Roman"/>
                          <a:sym typeface="Times New Roman"/>
                        </a:defRPr>
                      </a:pPr>
                      <a:r>
                        <a:t>Saved from the </a:t>
                      </a:r>
                      <a:r>
                        <a:rPr b="1" u="sng"/>
                        <a:t>penalty</a:t>
                      </a:r>
                      <a:r>
                        <a:t> of sin</a:t>
                      </a:r>
                    </a:p>
                  </a:txBody>
                  <a:tcPr marL="50800" marR="50800" marT="50800" marB="50800" anchor="ctr" anchorCtr="0" horzOverflow="overflow">
                    <a:lnL w="381000">
                      <a:solidFill>
                        <a:srgbClr val="000000"/>
                      </a:solidFill>
                      <a:miter lim="400000"/>
                    </a:lnL>
                    <a:lnR w="12700">
                      <a:solidFill>
                        <a:srgbClr val="000000"/>
                      </a:solidFill>
                      <a:miter lim="400000"/>
                    </a:lnR>
                    <a:lnT w="50800">
                      <a:solidFill>
                        <a:srgbClr val="B8B8B8"/>
                      </a:solidFill>
                      <a:miter lim="400000"/>
                    </a:lnT>
                    <a:lnB w="50800">
                      <a:solidFill>
                        <a:srgbClr val="000000"/>
                      </a:solidFill>
                      <a:miter lim="400000"/>
                    </a:lnB>
                    <a:solidFill>
                      <a:srgbClr val="E3E5E8"/>
                    </a:solidFill>
                  </a:tcPr>
                </a:tc>
                <a:tc>
                  <a:txBody>
                    <a:bodyPr/>
                    <a:lstStyle/>
                    <a:p>
                      <a:pPr defTabSz="914400">
                        <a:defRPr sz="5800">
                          <a:solidFill>
                            <a:srgbClr val="000000"/>
                          </a:solidFill>
                          <a:latin typeface="Times New Roman"/>
                          <a:ea typeface="Times New Roman"/>
                          <a:cs typeface="Times New Roman"/>
                          <a:sym typeface="Times New Roman"/>
                        </a:defRPr>
                      </a:pPr>
                      <a:r>
                        <a:t>Saved from the </a:t>
                      </a:r>
                      <a:r>
                        <a:rPr b="1" u="sng"/>
                        <a:t>power</a:t>
                      </a:r>
                      <a:r>
                        <a:t> of sin</a:t>
                      </a:r>
                    </a:p>
                  </a:txBody>
                  <a:tcPr marL="50800" marR="50800" marT="50800" marB="50800" anchor="ctr" anchorCtr="0" horzOverflow="overflow">
                    <a:lnL w="12700">
                      <a:solidFill>
                        <a:srgbClr val="000000"/>
                      </a:solidFill>
                      <a:miter lim="400000"/>
                    </a:lnL>
                    <a:lnR w="12700">
                      <a:solidFill>
                        <a:srgbClr val="000000"/>
                      </a:solidFill>
                      <a:miter lim="400000"/>
                    </a:lnR>
                    <a:lnT w="50800">
                      <a:solidFill>
                        <a:srgbClr val="B8B8B8"/>
                      </a:solidFill>
                      <a:miter lim="400000"/>
                    </a:lnT>
                    <a:lnB w="50800">
                      <a:solidFill>
                        <a:srgbClr val="000000"/>
                      </a:solidFill>
                      <a:miter lim="400000"/>
                    </a:lnB>
                    <a:solidFill>
                      <a:srgbClr val="E3E5E8"/>
                    </a:solidFill>
                  </a:tcPr>
                </a:tc>
                <a:tc>
                  <a:txBody>
                    <a:bodyPr/>
                    <a:lstStyle/>
                    <a:p>
                      <a:pPr defTabSz="914400">
                        <a:defRPr sz="5800">
                          <a:solidFill>
                            <a:srgbClr val="000000"/>
                          </a:solidFill>
                          <a:latin typeface="Times New Roman"/>
                          <a:ea typeface="Times New Roman"/>
                          <a:cs typeface="Times New Roman"/>
                          <a:sym typeface="Times New Roman"/>
                        </a:defRPr>
                      </a:pPr>
                      <a:r>
                        <a:t>Saved from the </a:t>
                      </a:r>
                      <a:r>
                        <a:rPr b="1" u="sng"/>
                        <a:t>presence</a:t>
                      </a:r>
                      <a:r>
                        <a:t> of sin</a:t>
                      </a:r>
                    </a:p>
                  </a:txBody>
                  <a:tcPr marL="50800" marR="50800" marT="50800" marB="50800" anchor="ctr" anchorCtr="0" horzOverflow="overflow">
                    <a:lnL w="12700">
                      <a:solidFill>
                        <a:srgbClr val="000000"/>
                      </a:solidFill>
                      <a:miter lim="400000"/>
                    </a:lnL>
                    <a:lnR w="177800">
                      <a:solidFill>
                        <a:srgbClr val="000000"/>
                      </a:solidFill>
                      <a:miter lim="400000"/>
                    </a:lnR>
                    <a:lnT w="50800">
                      <a:solidFill>
                        <a:srgbClr val="B8B8B8"/>
                      </a:solidFill>
                      <a:miter lim="400000"/>
                    </a:lnT>
                    <a:lnB w="50800">
                      <a:solidFill>
                        <a:srgbClr val="000000"/>
                      </a:solidFill>
                      <a:miter lim="400000"/>
                    </a:lnB>
                    <a:solidFill>
                      <a:srgbClr val="E3E5E8"/>
                    </a:solidFill>
                  </a:tcPr>
                </a:tc>
              </a:tr>
              <a:tr h="2514922">
                <a:tc>
                  <a:txBody>
                    <a:bodyPr/>
                    <a:lstStyle/>
                    <a:p>
                      <a:pPr defTabSz="914400">
                        <a:defRPr>
                          <a:solidFill>
                            <a:srgbClr val="000000"/>
                          </a:solidFill>
                        </a:defRPr>
                      </a:pPr>
                      <a:r>
                        <a:rPr sz="5800">
                          <a:latin typeface="Times New Roman"/>
                          <a:ea typeface="Times New Roman"/>
                          <a:cs typeface="Times New Roman"/>
                          <a:sym typeface="Times New Roman"/>
                        </a:rPr>
                        <a:t>Life as an unbeliever</a:t>
                      </a:r>
                    </a:p>
                  </a:txBody>
                  <a:tcPr marL="50800" marR="50800" marT="50800" marB="50800" anchor="ctr" anchorCtr="0" horzOverflow="overflow">
                    <a:lnL w="190500">
                      <a:solidFill>
                        <a:srgbClr val="000000"/>
                      </a:solidFill>
                      <a:miter lim="400000"/>
                    </a:lnL>
                    <a:lnR w="381000">
                      <a:solidFill>
                        <a:srgbClr val="000000"/>
                      </a:solidFill>
                      <a:miter lim="400000"/>
                    </a:lnR>
                    <a:lnT w="50800">
                      <a:solidFill>
                        <a:srgbClr val="000000"/>
                      </a:solidFill>
                      <a:miter lim="400000"/>
                    </a:lnT>
                    <a:lnB w="50800">
                      <a:solidFill>
                        <a:srgbClr val="000000"/>
                      </a:solidFill>
                      <a:miter lim="400000"/>
                    </a:lnB>
                    <a:solidFill>
                      <a:srgbClr val="FFFFFF"/>
                    </a:solidFill>
                  </a:tcPr>
                </a:tc>
                <a:tc>
                  <a:txBody>
                    <a:bodyPr/>
                    <a:lstStyle/>
                    <a:p>
                      <a:pPr defTabSz="914400">
                        <a:defRPr>
                          <a:solidFill>
                            <a:srgbClr val="000000"/>
                          </a:solidFill>
                        </a:defRPr>
                      </a:pPr>
                      <a:r>
                        <a:rPr sz="5800">
                          <a:latin typeface="Times New Roman"/>
                          <a:ea typeface="Times New Roman"/>
                          <a:cs typeface="Times New Roman"/>
                          <a:sym typeface="Times New Roman"/>
                        </a:rPr>
                        <a:t>Moment of faith in Jesus</a:t>
                      </a:r>
                    </a:p>
                  </a:txBody>
                  <a:tcPr marL="50800" marR="50800" marT="50800" marB="50800" anchor="ctr" anchorCtr="0" horzOverflow="overflow">
                    <a:lnL w="381000">
                      <a:solidFill>
                        <a:srgbClr val="000000"/>
                      </a:solidFill>
                      <a:miter lim="400000"/>
                    </a:lnL>
                    <a:lnR w="12700">
                      <a:solidFill>
                        <a:srgbClr val="000000"/>
                      </a:solidFill>
                      <a:miter lim="400000"/>
                    </a:lnR>
                    <a:lnT w="50800">
                      <a:solidFill>
                        <a:srgbClr val="000000"/>
                      </a:solidFill>
                      <a:miter lim="400000"/>
                    </a:lnT>
                    <a:lnB w="50800">
                      <a:solidFill>
                        <a:srgbClr val="000000"/>
                      </a:solidFill>
                      <a:miter lim="400000"/>
                    </a:lnB>
                    <a:solidFill>
                      <a:srgbClr val="FFFFFF"/>
                    </a:solidFill>
                  </a:tcPr>
                </a:tc>
                <a:tc>
                  <a:txBody>
                    <a:bodyPr/>
                    <a:lstStyle/>
                    <a:p>
                      <a:pPr defTabSz="914400">
                        <a:defRPr>
                          <a:solidFill>
                            <a:srgbClr val="000000"/>
                          </a:solidFill>
                        </a:defRPr>
                      </a:pPr>
                      <a:r>
                        <a:rPr sz="5800">
                          <a:latin typeface="Times New Roman"/>
                          <a:ea typeface="Times New Roman"/>
                          <a:cs typeface="Times New Roman"/>
                          <a:sym typeface="Times New Roman"/>
                        </a:rPr>
                        <a:t>Believer’s lifetime</a:t>
                      </a:r>
                    </a:p>
                  </a:txBody>
                  <a:tcPr marL="50800" marR="50800" marT="50800" marB="50800" anchor="ctr" anchorCtr="0" horzOverflow="overflow">
                    <a:lnL w="12700">
                      <a:solidFill>
                        <a:srgbClr val="000000"/>
                      </a:solidFill>
                      <a:miter lim="400000"/>
                    </a:lnL>
                    <a:lnR w="12700">
                      <a:solidFill>
                        <a:srgbClr val="000000"/>
                      </a:solidFill>
                      <a:miter lim="400000"/>
                    </a:lnR>
                    <a:lnT w="50800">
                      <a:solidFill>
                        <a:srgbClr val="000000"/>
                      </a:solidFill>
                      <a:miter lim="400000"/>
                    </a:lnT>
                    <a:lnB w="50800">
                      <a:solidFill>
                        <a:srgbClr val="000000"/>
                      </a:solidFill>
                      <a:miter lim="400000"/>
                    </a:lnB>
                    <a:solidFill>
                      <a:srgbClr val="FFFFFF"/>
                    </a:solidFill>
                  </a:tcPr>
                </a:tc>
                <a:tc>
                  <a:txBody>
                    <a:bodyPr/>
                    <a:lstStyle/>
                    <a:p>
                      <a:pPr defTabSz="914400">
                        <a:defRPr>
                          <a:solidFill>
                            <a:srgbClr val="000000"/>
                          </a:solidFill>
                        </a:defRPr>
                      </a:pPr>
                      <a:r>
                        <a:rPr sz="5800">
                          <a:latin typeface="Times New Roman"/>
                          <a:ea typeface="Times New Roman"/>
                          <a:cs typeface="Times New Roman"/>
                          <a:sym typeface="Times New Roman"/>
                        </a:rPr>
                        <a:t>Eternity future</a:t>
                      </a:r>
                    </a:p>
                  </a:txBody>
                  <a:tcPr marL="50800" marR="50800" marT="50800" marB="50800" anchor="ctr" anchorCtr="0" horzOverflow="overflow">
                    <a:lnL w="12700">
                      <a:solidFill>
                        <a:srgbClr val="000000"/>
                      </a:solidFill>
                      <a:miter lim="400000"/>
                    </a:lnL>
                    <a:lnR w="177800">
                      <a:solidFill>
                        <a:srgbClr val="000000"/>
                      </a:solidFill>
                      <a:miter lim="400000"/>
                    </a:lnR>
                    <a:lnT w="50800">
                      <a:solidFill>
                        <a:srgbClr val="000000"/>
                      </a:solidFill>
                      <a:miter lim="400000"/>
                    </a:lnT>
                    <a:lnB w="50800">
                      <a:solidFill>
                        <a:srgbClr val="000000"/>
                      </a:solidFill>
                      <a:miter lim="400000"/>
                    </a:lnB>
                    <a:solidFill>
                      <a:srgbClr val="FFFFFF"/>
                    </a:solidFill>
                  </a:tcPr>
                </a:tc>
              </a:tr>
              <a:tr h="2300819">
                <a:tc>
                  <a:txBody>
                    <a:bodyPr/>
                    <a:lstStyle/>
                    <a:p>
                      <a:pPr defTabSz="914400">
                        <a:defRPr>
                          <a:solidFill>
                            <a:srgbClr val="000000"/>
                          </a:solidFill>
                        </a:defRPr>
                      </a:pPr>
                      <a:r>
                        <a:rPr sz="5800">
                          <a:latin typeface="Times New Roman"/>
                          <a:ea typeface="Times New Roman"/>
                          <a:cs typeface="Times New Roman"/>
                          <a:sym typeface="Times New Roman"/>
                        </a:rPr>
                        <a:t>No faith or works</a:t>
                      </a:r>
                    </a:p>
                  </a:txBody>
                  <a:tcPr marL="50800" marR="50800" marT="50800" marB="50800" anchor="ctr" anchorCtr="0" horzOverflow="overflow">
                    <a:lnL w="190500">
                      <a:solidFill>
                        <a:srgbClr val="000000"/>
                      </a:solidFill>
                      <a:miter lim="400000"/>
                    </a:lnL>
                    <a:lnR w="381000">
                      <a:solidFill>
                        <a:srgbClr val="000000"/>
                      </a:solidFill>
                      <a:miter lim="400000"/>
                    </a:lnR>
                    <a:lnT w="50800">
                      <a:solidFill>
                        <a:srgbClr val="000000"/>
                      </a:solidFill>
                      <a:miter lim="400000"/>
                    </a:lnT>
                    <a:lnB w="190500">
                      <a:solidFill>
                        <a:srgbClr val="000000"/>
                      </a:solidFill>
                      <a:miter lim="400000"/>
                    </a:lnB>
                    <a:solidFill>
                      <a:srgbClr val="E3E5E8"/>
                    </a:solidFill>
                  </a:tcPr>
                </a:tc>
                <a:tc>
                  <a:txBody>
                    <a:bodyPr/>
                    <a:lstStyle/>
                    <a:p>
                      <a:pPr defTabSz="914400">
                        <a:defRPr>
                          <a:solidFill>
                            <a:srgbClr val="000000"/>
                          </a:solidFill>
                        </a:defRPr>
                      </a:pPr>
                      <a:r>
                        <a:rPr sz="5800">
                          <a:latin typeface="Times New Roman"/>
                          <a:ea typeface="Times New Roman"/>
                          <a:cs typeface="Times New Roman"/>
                          <a:sym typeface="Times New Roman"/>
                        </a:rPr>
                        <a:t>Faith alone</a:t>
                      </a:r>
                    </a:p>
                  </a:txBody>
                  <a:tcPr marL="50800" marR="50800" marT="50800" marB="50800" anchor="ctr" anchorCtr="0" horzOverflow="overflow">
                    <a:lnL w="381000">
                      <a:solidFill>
                        <a:srgbClr val="000000"/>
                      </a:solidFill>
                      <a:miter lim="400000"/>
                    </a:lnL>
                    <a:lnR w="12700">
                      <a:solidFill>
                        <a:srgbClr val="000000"/>
                      </a:solidFill>
                      <a:miter lim="400000"/>
                    </a:lnR>
                    <a:lnT w="50800">
                      <a:solidFill>
                        <a:srgbClr val="000000"/>
                      </a:solidFill>
                      <a:miter lim="400000"/>
                    </a:lnT>
                    <a:lnB w="177800">
                      <a:solidFill>
                        <a:srgbClr val="000000"/>
                      </a:solidFill>
                      <a:miter lim="400000"/>
                    </a:lnB>
                    <a:solidFill>
                      <a:srgbClr val="E3E5E8"/>
                    </a:solidFill>
                  </a:tcPr>
                </a:tc>
                <a:tc>
                  <a:txBody>
                    <a:bodyPr/>
                    <a:lstStyle/>
                    <a:p>
                      <a:pPr defTabSz="914400">
                        <a:defRPr>
                          <a:solidFill>
                            <a:srgbClr val="000000"/>
                          </a:solidFill>
                        </a:defRPr>
                      </a:pPr>
                      <a:r>
                        <a:rPr sz="5800">
                          <a:latin typeface="Times New Roman"/>
                          <a:ea typeface="Times New Roman"/>
                          <a:cs typeface="Times New Roman"/>
                          <a:sym typeface="Times New Roman"/>
                        </a:rPr>
                        <a:t>Faith and works</a:t>
                      </a:r>
                    </a:p>
                  </a:txBody>
                  <a:tcPr marL="50800" marR="50800" marT="50800" marB="50800" anchor="ctr" anchorCtr="0" horzOverflow="overflow">
                    <a:lnL w="12700">
                      <a:solidFill>
                        <a:srgbClr val="000000"/>
                      </a:solidFill>
                      <a:miter lim="400000"/>
                    </a:lnL>
                    <a:lnR w="12700">
                      <a:solidFill>
                        <a:srgbClr val="000000"/>
                      </a:solidFill>
                      <a:miter lim="400000"/>
                    </a:lnR>
                    <a:lnT w="50800">
                      <a:solidFill>
                        <a:srgbClr val="000000"/>
                      </a:solidFill>
                      <a:miter lim="400000"/>
                    </a:lnT>
                    <a:lnB w="177800">
                      <a:solidFill>
                        <a:srgbClr val="000000"/>
                      </a:solidFill>
                      <a:miter lim="400000"/>
                    </a:lnB>
                    <a:solidFill>
                      <a:srgbClr val="E3E5E8"/>
                    </a:solidFill>
                  </a:tcPr>
                </a:tc>
                <a:tc>
                  <a:txBody>
                    <a:bodyPr/>
                    <a:lstStyle/>
                    <a:p>
                      <a:pPr defTabSz="914400">
                        <a:defRPr>
                          <a:solidFill>
                            <a:srgbClr val="000000"/>
                          </a:solidFill>
                        </a:defRPr>
                      </a:pPr>
                      <a:r>
                        <a:rPr sz="5800">
                          <a:latin typeface="Times New Roman"/>
                          <a:ea typeface="Times New Roman"/>
                          <a:cs typeface="Times New Roman"/>
                          <a:sym typeface="Times New Roman"/>
                        </a:rPr>
                        <a:t>Works alone</a:t>
                      </a:r>
                    </a:p>
                  </a:txBody>
                  <a:tcPr marL="50800" marR="50800" marT="50800" marB="50800" anchor="ctr" anchorCtr="0" horzOverflow="overflow">
                    <a:lnL w="12700">
                      <a:solidFill>
                        <a:srgbClr val="000000"/>
                      </a:solidFill>
                      <a:miter lim="400000"/>
                    </a:lnL>
                    <a:lnR w="177800">
                      <a:solidFill>
                        <a:srgbClr val="000000"/>
                      </a:solidFill>
                      <a:miter lim="400000"/>
                    </a:lnR>
                    <a:lnT w="50800">
                      <a:solidFill>
                        <a:srgbClr val="000000"/>
                      </a:solidFill>
                      <a:miter lim="400000"/>
                    </a:lnT>
                    <a:lnB w="177800">
                      <a:solidFill>
                        <a:srgbClr val="000000"/>
                      </a:solidFill>
                      <a:miter lim="400000"/>
                    </a:lnB>
                    <a:solidFill>
                      <a:srgbClr val="E3E5E8"/>
                    </a:solidFill>
                  </a:tcPr>
                </a:tc>
              </a:tr>
            </a:tbl>
          </a:graphicData>
        </a:graphic>
      </p:graphicFrame>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8" name="Line"/>
          <p:cNvSpPr/>
          <p:nvPr/>
        </p:nvSpPr>
        <p:spPr>
          <a:xfrm>
            <a:off x="15110869" y="13336809"/>
            <a:ext cx="5143696" cy="1"/>
          </a:xfrm>
          <a:prstGeom prst="line">
            <a:avLst/>
          </a:prstGeom>
          <a:ln w="177800">
            <a:solidFill>
              <a:srgbClr val="0096FF"/>
            </a:solidFill>
            <a:miter lim="400000"/>
          </a:ln>
        </p:spPr>
        <p:txBody>
          <a:bodyPr lIns="50800" tIns="50800" rIns="50800" bIns="50800" anchor="ctr"/>
          <a:lstStyle/>
          <a:p>
            <a:pPr>
              <a:defRPr>
                <a:solidFill>
                  <a:srgbClr val="5E5E5E"/>
                </a:solidFill>
              </a:defRPr>
            </a:pPr>
          </a:p>
        </p:txBody>
      </p:sp>
      <p:sp>
        <p:nvSpPr>
          <p:cNvPr id="199" name="Line"/>
          <p:cNvSpPr/>
          <p:nvPr/>
        </p:nvSpPr>
        <p:spPr>
          <a:xfrm>
            <a:off x="3388557" y="11852750"/>
            <a:ext cx="11801856" cy="1560461"/>
          </a:xfrm>
          <a:custGeom>
            <a:avLst/>
            <a:gdLst/>
            <a:ahLst/>
            <a:cxnLst>
              <a:cxn ang="0">
                <a:pos x="wd2" y="hd2"/>
              </a:cxn>
              <a:cxn ang="5400000">
                <a:pos x="wd2" y="hd2"/>
              </a:cxn>
              <a:cxn ang="10800000">
                <a:pos x="wd2" y="hd2"/>
              </a:cxn>
              <a:cxn ang="16200000">
                <a:pos x="wd2" y="hd2"/>
              </a:cxn>
            </a:cxnLst>
            <a:rect l="0" t="0" r="r" b="b"/>
            <a:pathLst>
              <a:path w="21600" h="20724" fill="norm" stroke="1" extrusionOk="0">
                <a:moveTo>
                  <a:pt x="0" y="16300"/>
                </a:moveTo>
                <a:cubicBezTo>
                  <a:pt x="1149" y="10829"/>
                  <a:pt x="2420" y="6893"/>
                  <a:pt x="3754" y="4673"/>
                </a:cubicBezTo>
                <a:cubicBezTo>
                  <a:pt x="4458" y="3503"/>
                  <a:pt x="5175" y="2819"/>
                  <a:pt x="5881" y="1741"/>
                </a:cubicBezTo>
                <a:cubicBezTo>
                  <a:pt x="6606" y="632"/>
                  <a:pt x="7350" y="-876"/>
                  <a:pt x="8064" y="642"/>
                </a:cubicBezTo>
                <a:cubicBezTo>
                  <a:pt x="8352" y="1254"/>
                  <a:pt x="8615" y="2338"/>
                  <a:pt x="8879" y="3375"/>
                </a:cubicBezTo>
                <a:cubicBezTo>
                  <a:pt x="9123" y="4331"/>
                  <a:pt x="9371" y="5260"/>
                  <a:pt x="9583" y="6561"/>
                </a:cubicBezTo>
                <a:cubicBezTo>
                  <a:pt x="9802" y="7896"/>
                  <a:pt x="9994" y="9643"/>
                  <a:pt x="10277" y="9952"/>
                </a:cubicBezTo>
                <a:cubicBezTo>
                  <a:pt x="10525" y="10224"/>
                  <a:pt x="10756" y="9279"/>
                  <a:pt x="10975" y="8365"/>
                </a:cubicBezTo>
                <a:cubicBezTo>
                  <a:pt x="11242" y="7245"/>
                  <a:pt x="11515" y="6148"/>
                  <a:pt x="11814" y="5613"/>
                </a:cubicBezTo>
                <a:cubicBezTo>
                  <a:pt x="12134" y="5041"/>
                  <a:pt x="12467" y="5149"/>
                  <a:pt x="12796" y="4969"/>
                </a:cubicBezTo>
                <a:cubicBezTo>
                  <a:pt x="13243" y="4724"/>
                  <a:pt x="13687" y="3943"/>
                  <a:pt x="14135" y="4213"/>
                </a:cubicBezTo>
                <a:cubicBezTo>
                  <a:pt x="14505" y="4437"/>
                  <a:pt x="14857" y="5366"/>
                  <a:pt x="15214" y="6124"/>
                </a:cubicBezTo>
                <a:cubicBezTo>
                  <a:pt x="16492" y="8844"/>
                  <a:pt x="17830" y="9361"/>
                  <a:pt x="19158" y="9836"/>
                </a:cubicBezTo>
                <a:cubicBezTo>
                  <a:pt x="19735" y="10042"/>
                  <a:pt x="20331" y="10296"/>
                  <a:pt x="20817" y="12618"/>
                </a:cubicBezTo>
                <a:cubicBezTo>
                  <a:pt x="21034" y="13656"/>
                  <a:pt x="21214" y="15059"/>
                  <a:pt x="21353" y="16666"/>
                </a:cubicBezTo>
                <a:cubicBezTo>
                  <a:pt x="21462" y="17922"/>
                  <a:pt x="21545" y="19289"/>
                  <a:pt x="21600" y="20724"/>
                </a:cubicBezTo>
              </a:path>
            </a:pathLst>
          </a:custGeom>
          <a:ln w="177800">
            <a:solidFill>
              <a:srgbClr val="0096FF"/>
            </a:solidFill>
            <a:miter lim="400000"/>
          </a:ln>
        </p:spPr>
        <p:txBody>
          <a:bodyPr lIns="50800" tIns="50800" rIns="50800" bIns="50800" anchor="ctr"/>
          <a:lstStyle/>
          <a:p>
            <a:pPr>
              <a:defRPr>
                <a:solidFill>
                  <a:srgbClr val="5E5E5E"/>
                </a:solidFill>
              </a:defRPr>
            </a:pPr>
          </a:p>
        </p:txBody>
      </p:sp>
      <p:sp>
        <p:nvSpPr>
          <p:cNvPr id="200" name="Phase Two:…"/>
          <p:cNvSpPr txBox="1"/>
          <p:nvPr/>
        </p:nvSpPr>
        <p:spPr>
          <a:xfrm>
            <a:off x="3627602" y="383101"/>
            <a:ext cx="5210065" cy="1598626"/>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5000">
                <a:solidFill>
                  <a:srgbClr val="5E5E5E"/>
                </a:solidFill>
                <a:latin typeface="Times New Roman"/>
                <a:ea typeface="Times New Roman"/>
                <a:cs typeface="Times New Roman"/>
                <a:sym typeface="Times New Roman"/>
              </a:defRPr>
            </a:pPr>
            <a:r>
              <a:t>Phase Two:</a:t>
            </a:r>
          </a:p>
          <a:p>
            <a:pPr>
              <a:defRPr b="1" sz="5000">
                <a:solidFill>
                  <a:srgbClr val="5E5E5E"/>
                </a:solidFill>
                <a:latin typeface="Times New Roman"/>
                <a:ea typeface="Times New Roman"/>
                <a:cs typeface="Times New Roman"/>
                <a:sym typeface="Times New Roman"/>
              </a:defRPr>
            </a:pPr>
            <a:r>
              <a:t>The Christian Life</a:t>
            </a:r>
          </a:p>
        </p:txBody>
      </p:sp>
      <p:sp>
        <p:nvSpPr>
          <p:cNvPr id="201" name="Spiritual Maturity →"/>
          <p:cNvSpPr txBox="1"/>
          <p:nvPr/>
        </p:nvSpPr>
        <p:spPr>
          <a:xfrm rot="16200000">
            <a:off x="1142668" y="6452387"/>
            <a:ext cx="5476145" cy="811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5E5E5E"/>
                </a:solidFill>
                <a:latin typeface="Times New Roman"/>
                <a:ea typeface="Times New Roman"/>
                <a:cs typeface="Times New Roman"/>
                <a:sym typeface="Times New Roman"/>
              </a:defRPr>
            </a:lvl1pPr>
          </a:lstStyle>
          <a:p>
            <a:pPr/>
            <a:r>
              <a:t>Spiritual Maturity →</a:t>
            </a:r>
          </a:p>
        </p:txBody>
      </p:sp>
      <p:sp>
        <p:nvSpPr>
          <p:cNvPr id="202" name="Time →"/>
          <p:cNvSpPr txBox="1"/>
          <p:nvPr/>
        </p:nvSpPr>
        <p:spPr>
          <a:xfrm>
            <a:off x="11079100" y="385534"/>
            <a:ext cx="2225800" cy="811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5E5E5E"/>
                </a:solidFill>
                <a:latin typeface="Times New Roman"/>
                <a:ea typeface="Times New Roman"/>
                <a:cs typeface="Times New Roman"/>
                <a:sym typeface="Times New Roman"/>
              </a:defRPr>
            </a:lvl1pPr>
          </a:lstStyle>
          <a:p>
            <a:pPr/>
            <a:r>
              <a:t>Time →</a:t>
            </a:r>
          </a:p>
        </p:txBody>
      </p:sp>
      <p:sp>
        <p:nvSpPr>
          <p:cNvPr id="203" name="Line"/>
          <p:cNvSpPr/>
          <p:nvPr/>
        </p:nvSpPr>
        <p:spPr>
          <a:xfrm>
            <a:off x="3355616" y="5947130"/>
            <a:ext cx="17683266" cy="7196810"/>
          </a:xfrm>
          <a:custGeom>
            <a:avLst/>
            <a:gdLst/>
            <a:ahLst/>
            <a:cxnLst>
              <a:cxn ang="0">
                <a:pos x="wd2" y="hd2"/>
              </a:cxn>
              <a:cxn ang="5400000">
                <a:pos x="wd2" y="hd2"/>
              </a:cxn>
              <a:cxn ang="10800000">
                <a:pos x="wd2" y="hd2"/>
              </a:cxn>
              <a:cxn ang="16200000">
                <a:pos x="wd2" y="hd2"/>
              </a:cxn>
            </a:cxnLst>
            <a:rect l="0" t="0" r="r" b="b"/>
            <a:pathLst>
              <a:path w="21600" h="21207" fill="norm" stroke="1" extrusionOk="0">
                <a:moveTo>
                  <a:pt x="0" y="21207"/>
                </a:moveTo>
                <a:cubicBezTo>
                  <a:pt x="332" y="10895"/>
                  <a:pt x="4253" y="4576"/>
                  <a:pt x="7670" y="8848"/>
                </a:cubicBezTo>
                <a:cubicBezTo>
                  <a:pt x="8341" y="9689"/>
                  <a:pt x="9048" y="10904"/>
                  <a:pt x="9698" y="9974"/>
                </a:cubicBezTo>
                <a:cubicBezTo>
                  <a:pt x="10207" y="9246"/>
                  <a:pt x="10405" y="7366"/>
                  <a:pt x="10967" y="6926"/>
                </a:cubicBezTo>
                <a:cubicBezTo>
                  <a:pt x="11622" y="6412"/>
                  <a:pt x="12211" y="8237"/>
                  <a:pt x="12871" y="7942"/>
                </a:cubicBezTo>
                <a:cubicBezTo>
                  <a:pt x="13456" y="7681"/>
                  <a:pt x="13781" y="6067"/>
                  <a:pt x="13881" y="4390"/>
                </a:cubicBezTo>
                <a:cubicBezTo>
                  <a:pt x="13974" y="2831"/>
                  <a:pt x="13976" y="1032"/>
                  <a:pt x="14475" y="276"/>
                </a:cubicBezTo>
                <a:cubicBezTo>
                  <a:pt x="14916" y="-393"/>
                  <a:pt x="15436" y="247"/>
                  <a:pt x="15831" y="1193"/>
                </a:cubicBezTo>
                <a:cubicBezTo>
                  <a:pt x="16361" y="2462"/>
                  <a:pt x="16738" y="4149"/>
                  <a:pt x="16909" y="6027"/>
                </a:cubicBezTo>
                <a:cubicBezTo>
                  <a:pt x="17085" y="7969"/>
                  <a:pt x="17066" y="10186"/>
                  <a:pt x="17609" y="11545"/>
                </a:cubicBezTo>
                <a:cubicBezTo>
                  <a:pt x="17831" y="12103"/>
                  <a:pt x="18135" y="12406"/>
                  <a:pt x="18409" y="12097"/>
                </a:cubicBezTo>
                <a:cubicBezTo>
                  <a:pt x="18668" y="11805"/>
                  <a:pt x="18799" y="11065"/>
                  <a:pt x="18929" y="10382"/>
                </a:cubicBezTo>
                <a:cubicBezTo>
                  <a:pt x="19077" y="9612"/>
                  <a:pt x="19244" y="8872"/>
                  <a:pt x="19439" y="8188"/>
                </a:cubicBezTo>
                <a:cubicBezTo>
                  <a:pt x="19592" y="7653"/>
                  <a:pt x="19762" y="7152"/>
                  <a:pt x="19885" y="6560"/>
                </a:cubicBezTo>
                <a:cubicBezTo>
                  <a:pt x="20094" y="5545"/>
                  <a:pt x="20156" y="4305"/>
                  <a:pt x="20446" y="3446"/>
                </a:cubicBezTo>
                <a:cubicBezTo>
                  <a:pt x="20741" y="2574"/>
                  <a:pt x="21198" y="2286"/>
                  <a:pt x="21600" y="2719"/>
                </a:cubicBezTo>
              </a:path>
            </a:pathLst>
          </a:custGeom>
          <a:ln w="177800">
            <a:solidFill>
              <a:srgbClr val="FF2600"/>
            </a:solidFill>
            <a:miter lim="400000"/>
          </a:ln>
        </p:spPr>
        <p:txBody>
          <a:bodyPr lIns="50800" tIns="50800" rIns="50800" bIns="50800" anchor="ctr"/>
          <a:lstStyle/>
          <a:p>
            <a:pPr>
              <a:defRPr>
                <a:solidFill>
                  <a:srgbClr val="5E5E5E"/>
                </a:solidFill>
              </a:defRPr>
            </a:pPr>
          </a:p>
        </p:txBody>
      </p:sp>
      <p:sp>
        <p:nvSpPr>
          <p:cNvPr id="204" name="Line"/>
          <p:cNvSpPr/>
          <p:nvPr/>
        </p:nvSpPr>
        <p:spPr>
          <a:xfrm>
            <a:off x="3393721" y="2579650"/>
            <a:ext cx="17630928" cy="105995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696" y="21018"/>
                  <a:pt x="1447" y="20638"/>
                  <a:pt x="2220" y="20476"/>
                </a:cubicBezTo>
                <a:cubicBezTo>
                  <a:pt x="3032" y="20306"/>
                  <a:pt x="3856" y="20380"/>
                  <a:pt x="4670" y="20235"/>
                </a:cubicBezTo>
                <a:cubicBezTo>
                  <a:pt x="5267" y="20129"/>
                  <a:pt x="5853" y="19907"/>
                  <a:pt x="6439" y="19688"/>
                </a:cubicBezTo>
                <a:cubicBezTo>
                  <a:pt x="7007" y="19475"/>
                  <a:pt x="7577" y="19265"/>
                  <a:pt x="8115" y="18892"/>
                </a:cubicBezTo>
                <a:cubicBezTo>
                  <a:pt x="8451" y="18659"/>
                  <a:pt x="8772" y="18364"/>
                  <a:pt x="9120" y="18187"/>
                </a:cubicBezTo>
                <a:cubicBezTo>
                  <a:pt x="9517" y="17985"/>
                  <a:pt x="9944" y="17937"/>
                  <a:pt x="10304" y="17592"/>
                </a:cubicBezTo>
                <a:cubicBezTo>
                  <a:pt x="10748" y="17165"/>
                  <a:pt x="11003" y="16376"/>
                  <a:pt x="11376" y="15797"/>
                </a:cubicBezTo>
                <a:cubicBezTo>
                  <a:pt x="11615" y="15426"/>
                  <a:pt x="11898" y="15148"/>
                  <a:pt x="12185" y="14888"/>
                </a:cubicBezTo>
                <a:cubicBezTo>
                  <a:pt x="12704" y="14417"/>
                  <a:pt x="13249" y="13985"/>
                  <a:pt x="13650" y="13258"/>
                </a:cubicBezTo>
                <a:cubicBezTo>
                  <a:pt x="13933" y="12746"/>
                  <a:pt x="14124" y="12120"/>
                  <a:pt x="14357" y="11544"/>
                </a:cubicBezTo>
                <a:cubicBezTo>
                  <a:pt x="14641" y="10843"/>
                  <a:pt x="14987" y="10217"/>
                  <a:pt x="15391" y="9704"/>
                </a:cubicBezTo>
                <a:cubicBezTo>
                  <a:pt x="15820" y="9160"/>
                  <a:pt x="16314" y="8743"/>
                  <a:pt x="16668" y="8062"/>
                </a:cubicBezTo>
                <a:cubicBezTo>
                  <a:pt x="16986" y="7449"/>
                  <a:pt x="17161" y="6677"/>
                  <a:pt x="17411" y="5984"/>
                </a:cubicBezTo>
                <a:cubicBezTo>
                  <a:pt x="17667" y="5276"/>
                  <a:pt x="18000" y="4655"/>
                  <a:pt x="18274" y="3967"/>
                </a:cubicBezTo>
                <a:cubicBezTo>
                  <a:pt x="18584" y="3192"/>
                  <a:pt x="18832" y="2314"/>
                  <a:pt x="19299" y="1794"/>
                </a:cubicBezTo>
                <a:cubicBezTo>
                  <a:pt x="19577" y="1484"/>
                  <a:pt x="19904" y="1339"/>
                  <a:pt x="20219" y="1154"/>
                </a:cubicBezTo>
                <a:cubicBezTo>
                  <a:pt x="20707" y="867"/>
                  <a:pt x="21171" y="480"/>
                  <a:pt x="21600" y="0"/>
                </a:cubicBezTo>
              </a:path>
            </a:pathLst>
          </a:custGeom>
          <a:ln w="177800">
            <a:solidFill>
              <a:srgbClr val="8EFA00"/>
            </a:solidFill>
            <a:miter lim="400000"/>
          </a:ln>
        </p:spPr>
        <p:txBody>
          <a:bodyPr lIns="50800" tIns="50800" rIns="50800" bIns="50800" anchor="ctr"/>
          <a:lstStyle/>
          <a:p>
            <a:pPr>
              <a:defRPr>
                <a:solidFill>
                  <a:srgbClr val="5E5E5E"/>
                </a:solidFill>
              </a:defRPr>
            </a:pPr>
          </a:p>
        </p:txBody>
      </p:sp>
      <p:sp>
        <p:nvSpPr>
          <p:cNvPr id="205" name="Line"/>
          <p:cNvSpPr/>
          <p:nvPr/>
        </p:nvSpPr>
        <p:spPr>
          <a:xfrm>
            <a:off x="3367901" y="4575177"/>
            <a:ext cx="17545424" cy="8618597"/>
          </a:xfrm>
          <a:custGeom>
            <a:avLst/>
            <a:gdLst/>
            <a:ahLst/>
            <a:cxnLst>
              <a:cxn ang="0">
                <a:pos x="wd2" y="hd2"/>
              </a:cxn>
              <a:cxn ang="5400000">
                <a:pos x="wd2" y="hd2"/>
              </a:cxn>
              <a:cxn ang="10800000">
                <a:pos x="wd2" y="hd2"/>
              </a:cxn>
              <a:cxn ang="16200000">
                <a:pos x="wd2" y="hd2"/>
              </a:cxn>
            </a:cxnLst>
            <a:rect l="0" t="0" r="r" b="b"/>
            <a:pathLst>
              <a:path w="21600" h="21554" fill="norm" stroke="1" extrusionOk="0">
                <a:moveTo>
                  <a:pt x="0" y="21554"/>
                </a:moveTo>
                <a:cubicBezTo>
                  <a:pt x="646" y="20254"/>
                  <a:pt x="1234" y="18840"/>
                  <a:pt x="1759" y="17327"/>
                </a:cubicBezTo>
                <a:cubicBezTo>
                  <a:pt x="2067" y="16438"/>
                  <a:pt x="2353" y="15515"/>
                  <a:pt x="2673" y="14644"/>
                </a:cubicBezTo>
                <a:cubicBezTo>
                  <a:pt x="3156" y="13327"/>
                  <a:pt x="3718" y="12127"/>
                  <a:pt x="4120" y="10699"/>
                </a:cubicBezTo>
                <a:cubicBezTo>
                  <a:pt x="4404" y="9689"/>
                  <a:pt x="4602" y="8591"/>
                  <a:pt x="4809" y="7506"/>
                </a:cubicBezTo>
                <a:cubicBezTo>
                  <a:pt x="4955" y="6748"/>
                  <a:pt x="5107" y="5987"/>
                  <a:pt x="5350" y="5340"/>
                </a:cubicBezTo>
                <a:cubicBezTo>
                  <a:pt x="5520" y="4886"/>
                  <a:pt x="5729" y="4503"/>
                  <a:pt x="5928" y="4103"/>
                </a:cubicBezTo>
                <a:cubicBezTo>
                  <a:pt x="6297" y="3362"/>
                  <a:pt x="6634" y="2558"/>
                  <a:pt x="6985" y="1780"/>
                </a:cubicBezTo>
                <a:cubicBezTo>
                  <a:pt x="7370" y="924"/>
                  <a:pt x="7806" y="74"/>
                  <a:pt x="8371" y="4"/>
                </a:cubicBezTo>
                <a:cubicBezTo>
                  <a:pt x="8782" y="-46"/>
                  <a:pt x="9161" y="347"/>
                  <a:pt x="9523" y="744"/>
                </a:cubicBezTo>
                <a:cubicBezTo>
                  <a:pt x="10000" y="1267"/>
                  <a:pt x="10477" y="1813"/>
                  <a:pt x="10858" y="2601"/>
                </a:cubicBezTo>
                <a:cubicBezTo>
                  <a:pt x="11295" y="3506"/>
                  <a:pt x="11574" y="4666"/>
                  <a:pt x="11930" y="5706"/>
                </a:cubicBezTo>
                <a:cubicBezTo>
                  <a:pt x="12273" y="6707"/>
                  <a:pt x="12687" y="7597"/>
                  <a:pt x="13021" y="8610"/>
                </a:cubicBezTo>
                <a:cubicBezTo>
                  <a:pt x="13348" y="9604"/>
                  <a:pt x="13596" y="10712"/>
                  <a:pt x="13987" y="11607"/>
                </a:cubicBezTo>
                <a:cubicBezTo>
                  <a:pt x="14455" y="12679"/>
                  <a:pt x="15103" y="13389"/>
                  <a:pt x="15493" y="14592"/>
                </a:cubicBezTo>
                <a:cubicBezTo>
                  <a:pt x="15849" y="15694"/>
                  <a:pt x="16042" y="17210"/>
                  <a:pt x="16683" y="17443"/>
                </a:cubicBezTo>
                <a:cubicBezTo>
                  <a:pt x="16927" y="17532"/>
                  <a:pt x="17170" y="17369"/>
                  <a:pt x="17411" y="17259"/>
                </a:cubicBezTo>
                <a:cubicBezTo>
                  <a:pt x="17827" y="17070"/>
                  <a:pt x="18264" y="17039"/>
                  <a:pt x="18654" y="16677"/>
                </a:cubicBezTo>
                <a:cubicBezTo>
                  <a:pt x="19162" y="16204"/>
                  <a:pt x="19507" y="15258"/>
                  <a:pt x="19865" y="14383"/>
                </a:cubicBezTo>
                <a:cubicBezTo>
                  <a:pt x="20221" y="13515"/>
                  <a:pt x="20603" y="12696"/>
                  <a:pt x="20951" y="11814"/>
                </a:cubicBezTo>
                <a:cubicBezTo>
                  <a:pt x="21184" y="11223"/>
                  <a:pt x="21401" y="10605"/>
                  <a:pt x="21600" y="9963"/>
                </a:cubicBezTo>
              </a:path>
            </a:pathLst>
          </a:custGeom>
          <a:ln w="177800">
            <a:solidFill>
              <a:srgbClr val="FF9300"/>
            </a:solidFill>
            <a:miter lim="400000"/>
          </a:ln>
        </p:spPr>
        <p:txBody>
          <a:bodyPr lIns="50800" tIns="50800" rIns="50800" bIns="50800" anchor="ctr"/>
          <a:lstStyle/>
          <a:p>
            <a:pPr>
              <a:defRPr>
                <a:solidFill>
                  <a:srgbClr val="5E5E5E"/>
                </a:solidFill>
              </a:defRPr>
            </a:pPr>
          </a:p>
        </p:txBody>
      </p:sp>
      <p:sp>
        <p:nvSpPr>
          <p:cNvPr id="206" name="Line"/>
          <p:cNvSpPr/>
          <p:nvPr/>
        </p:nvSpPr>
        <p:spPr>
          <a:xfrm>
            <a:off x="3423601" y="10266785"/>
            <a:ext cx="17466539" cy="2967245"/>
          </a:xfrm>
          <a:custGeom>
            <a:avLst/>
            <a:gdLst/>
            <a:ahLst/>
            <a:cxnLst>
              <a:cxn ang="0">
                <a:pos x="wd2" y="hd2"/>
              </a:cxn>
              <a:cxn ang="5400000">
                <a:pos x="wd2" y="hd2"/>
              </a:cxn>
              <a:cxn ang="10800000">
                <a:pos x="wd2" y="hd2"/>
              </a:cxn>
              <a:cxn ang="16200000">
                <a:pos x="wd2" y="hd2"/>
              </a:cxn>
            </a:cxnLst>
            <a:rect l="0" t="0" r="r" b="b"/>
            <a:pathLst>
              <a:path w="21600" h="20927" fill="norm" stroke="1" extrusionOk="0">
                <a:moveTo>
                  <a:pt x="0" y="20549"/>
                </a:moveTo>
                <a:cubicBezTo>
                  <a:pt x="781" y="21290"/>
                  <a:pt x="1583" y="20940"/>
                  <a:pt x="2335" y="19529"/>
                </a:cubicBezTo>
                <a:cubicBezTo>
                  <a:pt x="3150" y="18001"/>
                  <a:pt x="3876" y="15297"/>
                  <a:pt x="4527" y="12116"/>
                </a:cubicBezTo>
                <a:cubicBezTo>
                  <a:pt x="5205" y="8802"/>
                  <a:pt x="5975" y="5131"/>
                  <a:pt x="6762" y="7131"/>
                </a:cubicBezTo>
                <a:cubicBezTo>
                  <a:pt x="6997" y="7729"/>
                  <a:pt x="7177" y="8815"/>
                  <a:pt x="7356" y="9866"/>
                </a:cubicBezTo>
                <a:cubicBezTo>
                  <a:pt x="7712" y="11954"/>
                  <a:pt x="8099" y="14025"/>
                  <a:pt x="8601" y="14565"/>
                </a:cubicBezTo>
                <a:cubicBezTo>
                  <a:pt x="9086" y="15085"/>
                  <a:pt x="9567" y="14058"/>
                  <a:pt x="9995" y="12649"/>
                </a:cubicBezTo>
                <a:cubicBezTo>
                  <a:pt x="10367" y="11422"/>
                  <a:pt x="10708" y="9913"/>
                  <a:pt x="11068" y="8577"/>
                </a:cubicBezTo>
                <a:cubicBezTo>
                  <a:pt x="11287" y="7766"/>
                  <a:pt x="11513" y="7019"/>
                  <a:pt x="11724" y="6144"/>
                </a:cubicBezTo>
                <a:cubicBezTo>
                  <a:pt x="11987" y="5053"/>
                  <a:pt x="12239" y="3742"/>
                  <a:pt x="12563" y="3465"/>
                </a:cubicBezTo>
                <a:cubicBezTo>
                  <a:pt x="12884" y="3191"/>
                  <a:pt x="13192" y="3993"/>
                  <a:pt x="13470" y="4944"/>
                </a:cubicBezTo>
                <a:cubicBezTo>
                  <a:pt x="13732" y="5837"/>
                  <a:pt x="13978" y="6864"/>
                  <a:pt x="14229" y="7848"/>
                </a:cubicBezTo>
                <a:cubicBezTo>
                  <a:pt x="14644" y="9470"/>
                  <a:pt x="15072" y="10976"/>
                  <a:pt x="15510" y="12382"/>
                </a:cubicBezTo>
                <a:cubicBezTo>
                  <a:pt x="15893" y="13612"/>
                  <a:pt x="16334" y="14687"/>
                  <a:pt x="16707" y="13466"/>
                </a:cubicBezTo>
                <a:cubicBezTo>
                  <a:pt x="17137" y="12059"/>
                  <a:pt x="17126" y="8718"/>
                  <a:pt x="17389" y="6415"/>
                </a:cubicBezTo>
                <a:cubicBezTo>
                  <a:pt x="17549" y="5010"/>
                  <a:pt x="17806" y="4049"/>
                  <a:pt x="18098" y="3847"/>
                </a:cubicBezTo>
                <a:cubicBezTo>
                  <a:pt x="18412" y="3630"/>
                  <a:pt x="18743" y="4329"/>
                  <a:pt x="19034" y="3563"/>
                </a:cubicBezTo>
                <a:cubicBezTo>
                  <a:pt x="19288" y="2893"/>
                  <a:pt x="19423" y="1291"/>
                  <a:pt x="19669" y="541"/>
                </a:cubicBezTo>
                <a:cubicBezTo>
                  <a:pt x="19949" y="-310"/>
                  <a:pt x="20277" y="132"/>
                  <a:pt x="20591" y="327"/>
                </a:cubicBezTo>
                <a:cubicBezTo>
                  <a:pt x="20928" y="537"/>
                  <a:pt x="21269" y="426"/>
                  <a:pt x="21600" y="0"/>
                </a:cubicBezTo>
              </a:path>
            </a:pathLst>
          </a:custGeom>
          <a:ln w="177800">
            <a:solidFill>
              <a:srgbClr val="00FDFF"/>
            </a:solidFill>
            <a:miter lim="400000"/>
          </a:ln>
        </p:spPr>
        <p:txBody>
          <a:bodyPr lIns="50800" tIns="50800" rIns="50800" bIns="50800" anchor="ctr"/>
          <a:lstStyle/>
          <a:p>
            <a:pPr>
              <a:defRPr>
                <a:solidFill>
                  <a:srgbClr val="5E5E5E"/>
                </a:solidFill>
              </a:defRPr>
            </a:pPr>
          </a:p>
        </p:txBody>
      </p:sp>
      <p:sp>
        <p:nvSpPr>
          <p:cNvPr id="207" name="Line"/>
          <p:cNvSpPr/>
          <p:nvPr/>
        </p:nvSpPr>
        <p:spPr>
          <a:xfrm>
            <a:off x="3388590" y="484975"/>
            <a:ext cx="17568891" cy="127125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693" y="20707"/>
                  <a:pt x="1500" y="19998"/>
                  <a:pt x="2379" y="19509"/>
                </a:cubicBezTo>
                <a:cubicBezTo>
                  <a:pt x="3005" y="19162"/>
                  <a:pt x="3661" y="18930"/>
                  <a:pt x="4291" y="18597"/>
                </a:cubicBezTo>
                <a:cubicBezTo>
                  <a:pt x="4632" y="18416"/>
                  <a:pt x="4968" y="18204"/>
                  <a:pt x="5238" y="17862"/>
                </a:cubicBezTo>
                <a:cubicBezTo>
                  <a:pt x="5517" y="17509"/>
                  <a:pt x="5702" y="17045"/>
                  <a:pt x="5851" y="16565"/>
                </a:cubicBezTo>
                <a:cubicBezTo>
                  <a:pt x="6081" y="15821"/>
                  <a:pt x="6227" y="15034"/>
                  <a:pt x="6442" y="14282"/>
                </a:cubicBezTo>
                <a:cubicBezTo>
                  <a:pt x="6627" y="13636"/>
                  <a:pt x="6862" y="13019"/>
                  <a:pt x="7039" y="12369"/>
                </a:cubicBezTo>
                <a:cubicBezTo>
                  <a:pt x="7146" y="11975"/>
                  <a:pt x="7233" y="11566"/>
                  <a:pt x="7404" y="11218"/>
                </a:cubicBezTo>
                <a:cubicBezTo>
                  <a:pt x="7828" y="10357"/>
                  <a:pt x="8631" y="10079"/>
                  <a:pt x="9170" y="9365"/>
                </a:cubicBezTo>
                <a:cubicBezTo>
                  <a:pt x="9674" y="8699"/>
                  <a:pt x="9902" y="7714"/>
                  <a:pt x="10441" y="7099"/>
                </a:cubicBezTo>
                <a:cubicBezTo>
                  <a:pt x="10761" y="6733"/>
                  <a:pt x="11160" y="6538"/>
                  <a:pt x="11531" y="6282"/>
                </a:cubicBezTo>
                <a:cubicBezTo>
                  <a:pt x="12227" y="5803"/>
                  <a:pt x="12830" y="5110"/>
                  <a:pt x="13473" y="4509"/>
                </a:cubicBezTo>
                <a:cubicBezTo>
                  <a:pt x="14234" y="3799"/>
                  <a:pt x="15052" y="3217"/>
                  <a:pt x="15911" y="2771"/>
                </a:cubicBezTo>
                <a:cubicBezTo>
                  <a:pt x="16733" y="2345"/>
                  <a:pt x="17585" y="2046"/>
                  <a:pt x="18416" y="1655"/>
                </a:cubicBezTo>
                <a:cubicBezTo>
                  <a:pt x="18952" y="1402"/>
                  <a:pt x="19479" y="1111"/>
                  <a:pt x="20008" y="828"/>
                </a:cubicBezTo>
                <a:cubicBezTo>
                  <a:pt x="20536" y="544"/>
                  <a:pt x="21067" y="268"/>
                  <a:pt x="21600" y="0"/>
                </a:cubicBezTo>
              </a:path>
            </a:pathLst>
          </a:custGeom>
          <a:ln w="177800">
            <a:solidFill>
              <a:srgbClr val="FFFB00"/>
            </a:solidFill>
            <a:miter lim="400000"/>
          </a:ln>
        </p:spPr>
        <p:txBody>
          <a:bodyPr lIns="50800" tIns="50800" rIns="50800" bIns="50800" anchor="ctr"/>
          <a:lstStyle/>
          <a:p>
            <a:pPr>
              <a:defRPr>
                <a:solidFill>
                  <a:srgbClr val="5E5E5E"/>
                </a:solidFill>
              </a:defRPr>
            </a:pPr>
          </a:p>
        </p:txBody>
      </p:sp>
      <p:sp>
        <p:nvSpPr>
          <p:cNvPr id="208" name="Line"/>
          <p:cNvSpPr/>
          <p:nvPr/>
        </p:nvSpPr>
        <p:spPr>
          <a:xfrm>
            <a:off x="3383024" y="7593994"/>
            <a:ext cx="16694652" cy="56078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16" y="18784"/>
                  <a:pt x="1643" y="16502"/>
                  <a:pt x="2707" y="14936"/>
                </a:cubicBezTo>
                <a:cubicBezTo>
                  <a:pt x="3396" y="13921"/>
                  <a:pt x="4135" y="13221"/>
                  <a:pt x="4901" y="13005"/>
                </a:cubicBezTo>
                <a:cubicBezTo>
                  <a:pt x="5802" y="12751"/>
                  <a:pt x="6805" y="13020"/>
                  <a:pt x="7418" y="11026"/>
                </a:cubicBezTo>
                <a:cubicBezTo>
                  <a:pt x="7691" y="10139"/>
                  <a:pt x="7812" y="8962"/>
                  <a:pt x="7949" y="7834"/>
                </a:cubicBezTo>
                <a:cubicBezTo>
                  <a:pt x="8121" y="6418"/>
                  <a:pt x="8325" y="5036"/>
                  <a:pt x="8466" y="3591"/>
                </a:cubicBezTo>
                <a:cubicBezTo>
                  <a:pt x="8551" y="2709"/>
                  <a:pt x="8619" y="1779"/>
                  <a:pt x="8829" y="1101"/>
                </a:cubicBezTo>
                <a:cubicBezTo>
                  <a:pt x="9009" y="518"/>
                  <a:pt x="9269" y="211"/>
                  <a:pt x="9535" y="270"/>
                </a:cubicBezTo>
                <a:lnTo>
                  <a:pt x="21600" y="0"/>
                </a:lnTo>
              </a:path>
            </a:pathLst>
          </a:custGeom>
          <a:ln w="177800">
            <a:solidFill>
              <a:srgbClr val="9437FF"/>
            </a:solidFill>
            <a:miter lim="400000"/>
          </a:ln>
        </p:spPr>
        <p:txBody>
          <a:bodyPr lIns="50800" tIns="50800" rIns="50800" bIns="50800" anchor="ctr"/>
          <a:lstStyle/>
          <a:p>
            <a:pPr>
              <a:defRPr>
                <a:solidFill>
                  <a:srgbClr val="5E5E5E"/>
                </a:solidFill>
              </a:defRPr>
            </a:pPr>
          </a:p>
        </p:txBody>
      </p:sp>
      <p:sp>
        <p:nvSpPr>
          <p:cNvPr id="209" name="Judgment Seat of Messiah Jesus"/>
          <p:cNvSpPr txBox="1"/>
          <p:nvPr/>
        </p:nvSpPr>
        <p:spPr>
          <a:xfrm rot="16200000">
            <a:off x="13913771" y="6342403"/>
            <a:ext cx="13276790" cy="1031194"/>
          </a:xfrm>
          <a:prstGeom prst="rect">
            <a:avLst/>
          </a:prstGeom>
          <a:solidFill>
            <a:srgbClr val="FFD6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6600">
                <a:latin typeface="Times New Roman"/>
                <a:ea typeface="Times New Roman"/>
                <a:cs typeface="Times New Roman"/>
                <a:sym typeface="Times New Roman"/>
              </a:defRPr>
            </a:lvl1pPr>
          </a:lstStyle>
          <a:p>
            <a:pPr/>
            <a:r>
              <a:t>Judgment Seat of Messiah Jesus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1" name="Phase Three:…"/>
          <p:cNvSpPr txBox="1"/>
          <p:nvPr/>
        </p:nvSpPr>
        <p:spPr>
          <a:xfrm>
            <a:off x="15414491" y="11667521"/>
            <a:ext cx="5243861" cy="1598626"/>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000">
                <a:solidFill>
                  <a:srgbClr val="5E5E5E"/>
                </a:solidFill>
                <a:latin typeface="Times New Roman"/>
                <a:ea typeface="Times New Roman"/>
                <a:cs typeface="Times New Roman"/>
                <a:sym typeface="Times New Roman"/>
              </a:defRPr>
            </a:pPr>
            <a:r>
              <a:t>Phase Three:</a:t>
            </a:r>
          </a:p>
          <a:p>
            <a:pPr>
              <a:defRPr sz="5000">
                <a:solidFill>
                  <a:srgbClr val="5E5E5E"/>
                </a:solidFill>
                <a:latin typeface="Times New Roman"/>
                <a:ea typeface="Times New Roman"/>
                <a:cs typeface="Times New Roman"/>
                <a:sym typeface="Times New Roman"/>
              </a:defRPr>
            </a:pPr>
            <a:r>
              <a:t>Rewards in Eternity</a:t>
            </a:r>
          </a:p>
        </p:txBody>
      </p:sp>
      <p:sp>
        <p:nvSpPr>
          <p:cNvPr id="212" name="Spiritual Maturity →"/>
          <p:cNvSpPr txBox="1"/>
          <p:nvPr/>
        </p:nvSpPr>
        <p:spPr>
          <a:xfrm rot="16200000">
            <a:off x="392036" y="5990795"/>
            <a:ext cx="6977410" cy="8112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000">
                <a:solidFill>
                  <a:srgbClr val="5E5E5E"/>
                </a:solidFill>
                <a:latin typeface="Times New Roman"/>
                <a:ea typeface="Times New Roman"/>
                <a:cs typeface="Times New Roman"/>
                <a:sym typeface="Times New Roman"/>
              </a:defRPr>
            </a:lvl1pPr>
          </a:lstStyle>
          <a:p>
            <a:pPr/>
            <a:r>
              <a:t>Spiritual Maturity →</a:t>
            </a:r>
          </a:p>
        </p:txBody>
      </p:sp>
      <p:sp>
        <p:nvSpPr>
          <p:cNvPr id="213" name="Time →"/>
          <p:cNvSpPr txBox="1"/>
          <p:nvPr/>
        </p:nvSpPr>
        <p:spPr>
          <a:xfrm>
            <a:off x="11079100" y="385534"/>
            <a:ext cx="2225800" cy="811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5E5E5E"/>
                </a:solidFill>
                <a:latin typeface="Times New Roman"/>
                <a:ea typeface="Times New Roman"/>
                <a:cs typeface="Times New Roman"/>
                <a:sym typeface="Times New Roman"/>
              </a:defRPr>
            </a:lvl1pPr>
          </a:lstStyle>
          <a:p>
            <a:pPr/>
            <a:r>
              <a:t>Time →</a:t>
            </a:r>
          </a:p>
        </p:txBody>
      </p:sp>
      <p:sp>
        <p:nvSpPr>
          <p:cNvPr id="214" name="Line"/>
          <p:cNvSpPr/>
          <p:nvPr/>
        </p:nvSpPr>
        <p:spPr>
          <a:xfrm>
            <a:off x="10322913" y="585049"/>
            <a:ext cx="9282145" cy="9133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1705" y="20528"/>
                  <a:pt x="3368" y="19387"/>
                  <a:pt x="4984" y="18180"/>
                </a:cubicBezTo>
                <a:cubicBezTo>
                  <a:pt x="6832" y="16799"/>
                  <a:pt x="8619" y="15333"/>
                  <a:pt x="10293" y="13738"/>
                </a:cubicBezTo>
                <a:cubicBezTo>
                  <a:pt x="11582" y="12511"/>
                  <a:pt x="12800" y="11212"/>
                  <a:pt x="13968" y="9866"/>
                </a:cubicBezTo>
                <a:cubicBezTo>
                  <a:pt x="15194" y="8452"/>
                  <a:pt x="16362" y="6988"/>
                  <a:pt x="17508" y="5506"/>
                </a:cubicBezTo>
                <a:cubicBezTo>
                  <a:pt x="18906" y="3697"/>
                  <a:pt x="20270" y="1861"/>
                  <a:pt x="21600" y="0"/>
                </a:cubicBezTo>
              </a:path>
            </a:pathLst>
          </a:custGeom>
          <a:ln w="177800">
            <a:solidFill>
              <a:srgbClr val="FFFB00"/>
            </a:solidFill>
            <a:miter lim="400000"/>
          </a:ln>
        </p:spPr>
        <p:txBody>
          <a:bodyPr lIns="50800" tIns="50800" rIns="50800" bIns="50800" anchor="ctr"/>
          <a:lstStyle/>
          <a:p>
            <a:pPr>
              <a:defRPr>
                <a:solidFill>
                  <a:srgbClr val="5E5E5E"/>
                </a:solidFill>
              </a:defRPr>
            </a:pPr>
          </a:p>
        </p:txBody>
      </p:sp>
      <p:sp>
        <p:nvSpPr>
          <p:cNvPr id="215" name="Line"/>
          <p:cNvSpPr/>
          <p:nvPr/>
        </p:nvSpPr>
        <p:spPr>
          <a:xfrm>
            <a:off x="10322913" y="1283010"/>
            <a:ext cx="9282145" cy="91331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1705" y="20528"/>
                  <a:pt x="3368" y="19387"/>
                  <a:pt x="4984" y="18180"/>
                </a:cubicBezTo>
                <a:cubicBezTo>
                  <a:pt x="6832" y="16799"/>
                  <a:pt x="8619" y="15333"/>
                  <a:pt x="10293" y="13738"/>
                </a:cubicBezTo>
                <a:cubicBezTo>
                  <a:pt x="11582" y="12511"/>
                  <a:pt x="12800" y="11212"/>
                  <a:pt x="13968" y="9866"/>
                </a:cubicBezTo>
                <a:cubicBezTo>
                  <a:pt x="15194" y="8452"/>
                  <a:pt x="16362" y="6988"/>
                  <a:pt x="17508" y="5506"/>
                </a:cubicBezTo>
                <a:cubicBezTo>
                  <a:pt x="18906" y="3697"/>
                  <a:pt x="20270" y="1861"/>
                  <a:pt x="21600" y="0"/>
                </a:cubicBezTo>
              </a:path>
            </a:pathLst>
          </a:custGeom>
          <a:ln w="177800">
            <a:solidFill>
              <a:srgbClr val="8EFA00"/>
            </a:solidFill>
            <a:miter lim="400000"/>
          </a:ln>
        </p:spPr>
        <p:txBody>
          <a:bodyPr lIns="50800" tIns="50800" rIns="50800" bIns="50800" anchor="ctr"/>
          <a:lstStyle/>
          <a:p>
            <a:pPr>
              <a:defRPr>
                <a:solidFill>
                  <a:srgbClr val="5E5E5E"/>
                </a:solidFill>
              </a:defRPr>
            </a:pPr>
          </a:p>
        </p:txBody>
      </p:sp>
      <p:sp>
        <p:nvSpPr>
          <p:cNvPr id="216" name="Line"/>
          <p:cNvSpPr/>
          <p:nvPr/>
        </p:nvSpPr>
        <p:spPr>
          <a:xfrm>
            <a:off x="10322913" y="2109275"/>
            <a:ext cx="9282145" cy="91331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1705" y="20528"/>
                  <a:pt x="3368" y="19387"/>
                  <a:pt x="4984" y="18180"/>
                </a:cubicBezTo>
                <a:cubicBezTo>
                  <a:pt x="6832" y="16799"/>
                  <a:pt x="8619" y="15333"/>
                  <a:pt x="10293" y="13738"/>
                </a:cubicBezTo>
                <a:cubicBezTo>
                  <a:pt x="11582" y="12511"/>
                  <a:pt x="12800" y="11212"/>
                  <a:pt x="13968" y="9866"/>
                </a:cubicBezTo>
                <a:cubicBezTo>
                  <a:pt x="15194" y="8452"/>
                  <a:pt x="16362" y="6988"/>
                  <a:pt x="17508" y="5506"/>
                </a:cubicBezTo>
                <a:cubicBezTo>
                  <a:pt x="18906" y="3697"/>
                  <a:pt x="20270" y="1861"/>
                  <a:pt x="21600" y="0"/>
                </a:cubicBezTo>
              </a:path>
            </a:pathLst>
          </a:custGeom>
          <a:ln w="177800">
            <a:solidFill>
              <a:srgbClr val="FF2600"/>
            </a:solidFill>
            <a:miter lim="400000"/>
          </a:ln>
        </p:spPr>
        <p:txBody>
          <a:bodyPr lIns="50800" tIns="50800" rIns="50800" bIns="50800" anchor="ctr"/>
          <a:lstStyle/>
          <a:p>
            <a:pPr>
              <a:defRPr>
                <a:solidFill>
                  <a:srgbClr val="5E5E5E"/>
                </a:solidFill>
              </a:defRPr>
            </a:pPr>
          </a:p>
        </p:txBody>
      </p:sp>
      <p:sp>
        <p:nvSpPr>
          <p:cNvPr id="217" name="Line"/>
          <p:cNvSpPr/>
          <p:nvPr/>
        </p:nvSpPr>
        <p:spPr>
          <a:xfrm>
            <a:off x="10322913" y="2476729"/>
            <a:ext cx="9282145" cy="9133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1705" y="20528"/>
                  <a:pt x="3368" y="19387"/>
                  <a:pt x="4984" y="18180"/>
                </a:cubicBezTo>
                <a:cubicBezTo>
                  <a:pt x="6832" y="16799"/>
                  <a:pt x="8619" y="15333"/>
                  <a:pt x="10293" y="13738"/>
                </a:cubicBezTo>
                <a:cubicBezTo>
                  <a:pt x="11582" y="12511"/>
                  <a:pt x="12800" y="11212"/>
                  <a:pt x="13968" y="9866"/>
                </a:cubicBezTo>
                <a:cubicBezTo>
                  <a:pt x="15194" y="8452"/>
                  <a:pt x="16362" y="6988"/>
                  <a:pt x="17508" y="5506"/>
                </a:cubicBezTo>
                <a:cubicBezTo>
                  <a:pt x="18906" y="3697"/>
                  <a:pt x="20270" y="1861"/>
                  <a:pt x="21600" y="0"/>
                </a:cubicBezTo>
              </a:path>
            </a:pathLst>
          </a:custGeom>
          <a:ln w="177800">
            <a:solidFill>
              <a:srgbClr val="9437FF"/>
            </a:solidFill>
            <a:miter lim="400000"/>
          </a:ln>
        </p:spPr>
        <p:txBody>
          <a:bodyPr lIns="50800" tIns="50800" rIns="50800" bIns="50800" anchor="ctr"/>
          <a:lstStyle/>
          <a:p>
            <a:pPr>
              <a:defRPr>
                <a:solidFill>
                  <a:srgbClr val="5E5E5E"/>
                </a:solidFill>
              </a:defRPr>
            </a:pPr>
          </a:p>
        </p:txBody>
      </p:sp>
      <p:sp>
        <p:nvSpPr>
          <p:cNvPr id="218" name="Line"/>
          <p:cNvSpPr/>
          <p:nvPr/>
        </p:nvSpPr>
        <p:spPr>
          <a:xfrm>
            <a:off x="10322913" y="2915006"/>
            <a:ext cx="9282145" cy="9133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1705" y="20528"/>
                  <a:pt x="3368" y="19387"/>
                  <a:pt x="4984" y="18180"/>
                </a:cubicBezTo>
                <a:cubicBezTo>
                  <a:pt x="6832" y="16799"/>
                  <a:pt x="8619" y="15333"/>
                  <a:pt x="10293" y="13738"/>
                </a:cubicBezTo>
                <a:cubicBezTo>
                  <a:pt x="11582" y="12511"/>
                  <a:pt x="12800" y="11212"/>
                  <a:pt x="13968" y="9866"/>
                </a:cubicBezTo>
                <a:cubicBezTo>
                  <a:pt x="15194" y="8452"/>
                  <a:pt x="16362" y="6988"/>
                  <a:pt x="17508" y="5506"/>
                </a:cubicBezTo>
                <a:cubicBezTo>
                  <a:pt x="18906" y="3697"/>
                  <a:pt x="20270" y="1861"/>
                  <a:pt x="21600" y="0"/>
                </a:cubicBezTo>
              </a:path>
            </a:pathLst>
          </a:custGeom>
          <a:ln w="177800">
            <a:solidFill>
              <a:srgbClr val="FF9300"/>
            </a:solidFill>
            <a:miter lim="400000"/>
          </a:ln>
        </p:spPr>
        <p:txBody>
          <a:bodyPr lIns="50800" tIns="50800" rIns="50800" bIns="50800" anchor="ctr"/>
          <a:lstStyle/>
          <a:p>
            <a:pPr>
              <a:defRPr>
                <a:solidFill>
                  <a:srgbClr val="5E5E5E"/>
                </a:solidFill>
              </a:defRPr>
            </a:pPr>
          </a:p>
        </p:txBody>
      </p:sp>
      <p:sp>
        <p:nvSpPr>
          <p:cNvPr id="219" name="Line"/>
          <p:cNvSpPr/>
          <p:nvPr/>
        </p:nvSpPr>
        <p:spPr>
          <a:xfrm>
            <a:off x="10322913" y="3188030"/>
            <a:ext cx="9282145" cy="9133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1705" y="20528"/>
                  <a:pt x="3368" y="19387"/>
                  <a:pt x="4984" y="18180"/>
                </a:cubicBezTo>
                <a:cubicBezTo>
                  <a:pt x="6832" y="16799"/>
                  <a:pt x="8619" y="15333"/>
                  <a:pt x="10293" y="13738"/>
                </a:cubicBezTo>
                <a:cubicBezTo>
                  <a:pt x="11582" y="12511"/>
                  <a:pt x="12800" y="11212"/>
                  <a:pt x="13968" y="9866"/>
                </a:cubicBezTo>
                <a:cubicBezTo>
                  <a:pt x="15194" y="8452"/>
                  <a:pt x="16362" y="6988"/>
                  <a:pt x="17508" y="5506"/>
                </a:cubicBezTo>
                <a:cubicBezTo>
                  <a:pt x="18906" y="3697"/>
                  <a:pt x="20270" y="1861"/>
                  <a:pt x="21600" y="0"/>
                </a:cubicBezTo>
              </a:path>
            </a:pathLst>
          </a:custGeom>
          <a:ln w="177800">
            <a:solidFill>
              <a:srgbClr val="00FDFF"/>
            </a:solidFill>
            <a:miter lim="400000"/>
          </a:ln>
        </p:spPr>
        <p:txBody>
          <a:bodyPr lIns="50800" tIns="50800" rIns="50800" bIns="50800" anchor="ctr"/>
          <a:lstStyle/>
          <a:p>
            <a:pPr>
              <a:defRPr>
                <a:solidFill>
                  <a:srgbClr val="5E5E5E"/>
                </a:solidFill>
              </a:defRPr>
            </a:pPr>
          </a:p>
        </p:txBody>
      </p:sp>
      <p:sp>
        <p:nvSpPr>
          <p:cNvPr id="220" name="Line"/>
          <p:cNvSpPr/>
          <p:nvPr/>
        </p:nvSpPr>
        <p:spPr>
          <a:xfrm>
            <a:off x="10322913" y="4027636"/>
            <a:ext cx="9282145" cy="9133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1705" y="20528"/>
                  <a:pt x="3368" y="19387"/>
                  <a:pt x="4984" y="18180"/>
                </a:cubicBezTo>
                <a:cubicBezTo>
                  <a:pt x="6832" y="16799"/>
                  <a:pt x="8619" y="15333"/>
                  <a:pt x="10293" y="13738"/>
                </a:cubicBezTo>
                <a:cubicBezTo>
                  <a:pt x="11582" y="12511"/>
                  <a:pt x="12800" y="11212"/>
                  <a:pt x="13968" y="9866"/>
                </a:cubicBezTo>
                <a:cubicBezTo>
                  <a:pt x="15194" y="8452"/>
                  <a:pt x="16362" y="6988"/>
                  <a:pt x="17508" y="5506"/>
                </a:cubicBezTo>
                <a:cubicBezTo>
                  <a:pt x="18906" y="3697"/>
                  <a:pt x="20270" y="1861"/>
                  <a:pt x="21600" y="0"/>
                </a:cubicBezTo>
              </a:path>
            </a:pathLst>
          </a:custGeom>
          <a:ln w="177800">
            <a:solidFill>
              <a:srgbClr val="0096FF"/>
            </a:solidFill>
            <a:miter lim="400000"/>
          </a:ln>
        </p:spPr>
        <p:txBody>
          <a:bodyPr lIns="50800" tIns="50800" rIns="50800" bIns="50800" anchor="ctr"/>
          <a:lstStyle/>
          <a:p>
            <a:pPr>
              <a:defRPr>
                <a:solidFill>
                  <a:srgbClr val="5E5E5E"/>
                </a:solidFill>
              </a:defRPr>
            </a:pPr>
          </a:p>
        </p:txBody>
      </p:sp>
      <p:grpSp>
        <p:nvGrpSpPr>
          <p:cNvPr id="230" name="Group"/>
          <p:cNvGrpSpPr/>
          <p:nvPr/>
        </p:nvGrpSpPr>
        <p:grpSpPr>
          <a:xfrm>
            <a:off x="3473654" y="9371138"/>
            <a:ext cx="6455104" cy="4196080"/>
            <a:chOff x="0" y="0"/>
            <a:chExt cx="6455103" cy="4196079"/>
          </a:xfrm>
        </p:grpSpPr>
        <p:sp>
          <p:nvSpPr>
            <p:cNvPr id="221" name="Line"/>
            <p:cNvSpPr/>
            <p:nvPr/>
          </p:nvSpPr>
          <p:spPr>
            <a:xfrm>
              <a:off x="4208730" y="3808999"/>
              <a:ext cx="1932339" cy="1"/>
            </a:xfrm>
            <a:prstGeom prst="line">
              <a:avLst/>
            </a:prstGeom>
            <a:noFill/>
            <a:ln w="177800" cap="flat">
              <a:solidFill>
                <a:srgbClr val="0096FF"/>
              </a:solidFill>
              <a:prstDash val="solid"/>
              <a:miter lim="400000"/>
            </a:ln>
            <a:effectLst/>
          </p:spPr>
          <p:txBody>
            <a:bodyPr wrap="square" lIns="50800" tIns="50800" rIns="50800" bIns="50800" numCol="1" anchor="ctr">
              <a:noAutofit/>
            </a:bodyPr>
            <a:lstStyle/>
            <a:p>
              <a:pPr>
                <a:defRPr>
                  <a:solidFill>
                    <a:srgbClr val="5E5E5E"/>
                  </a:solidFill>
                </a:defRPr>
              </a:pPr>
            </a:p>
          </p:txBody>
        </p:sp>
        <p:sp>
          <p:nvSpPr>
            <p:cNvPr id="222" name="Line"/>
            <p:cNvSpPr/>
            <p:nvPr/>
          </p:nvSpPr>
          <p:spPr>
            <a:xfrm>
              <a:off x="11957" y="3455982"/>
              <a:ext cx="4284023" cy="420838"/>
            </a:xfrm>
            <a:custGeom>
              <a:avLst/>
              <a:gdLst/>
              <a:ahLst/>
              <a:cxnLst>
                <a:cxn ang="0">
                  <a:pos x="wd2" y="hd2"/>
                </a:cxn>
                <a:cxn ang="5400000">
                  <a:pos x="wd2" y="hd2"/>
                </a:cxn>
                <a:cxn ang="10800000">
                  <a:pos x="wd2" y="hd2"/>
                </a:cxn>
                <a:cxn ang="16200000">
                  <a:pos x="wd2" y="hd2"/>
                </a:cxn>
              </a:cxnLst>
              <a:rect l="0" t="0" r="r" b="b"/>
              <a:pathLst>
                <a:path w="21600" h="20724" fill="norm" stroke="1" extrusionOk="0">
                  <a:moveTo>
                    <a:pt x="0" y="16300"/>
                  </a:moveTo>
                  <a:cubicBezTo>
                    <a:pt x="1149" y="10829"/>
                    <a:pt x="2420" y="6893"/>
                    <a:pt x="3754" y="4673"/>
                  </a:cubicBezTo>
                  <a:cubicBezTo>
                    <a:pt x="4458" y="3503"/>
                    <a:pt x="5175" y="2819"/>
                    <a:pt x="5881" y="1741"/>
                  </a:cubicBezTo>
                  <a:cubicBezTo>
                    <a:pt x="6606" y="632"/>
                    <a:pt x="7350" y="-876"/>
                    <a:pt x="8064" y="642"/>
                  </a:cubicBezTo>
                  <a:cubicBezTo>
                    <a:pt x="8352" y="1254"/>
                    <a:pt x="8615" y="2338"/>
                    <a:pt x="8879" y="3375"/>
                  </a:cubicBezTo>
                  <a:cubicBezTo>
                    <a:pt x="9123" y="4331"/>
                    <a:pt x="9371" y="5260"/>
                    <a:pt x="9583" y="6561"/>
                  </a:cubicBezTo>
                  <a:cubicBezTo>
                    <a:pt x="9802" y="7896"/>
                    <a:pt x="9994" y="9643"/>
                    <a:pt x="10277" y="9952"/>
                  </a:cubicBezTo>
                  <a:cubicBezTo>
                    <a:pt x="10525" y="10224"/>
                    <a:pt x="10756" y="9279"/>
                    <a:pt x="10975" y="8365"/>
                  </a:cubicBezTo>
                  <a:cubicBezTo>
                    <a:pt x="11242" y="7245"/>
                    <a:pt x="11515" y="6148"/>
                    <a:pt x="11814" y="5613"/>
                  </a:cubicBezTo>
                  <a:cubicBezTo>
                    <a:pt x="12134" y="5041"/>
                    <a:pt x="12467" y="5149"/>
                    <a:pt x="12796" y="4969"/>
                  </a:cubicBezTo>
                  <a:cubicBezTo>
                    <a:pt x="13243" y="4724"/>
                    <a:pt x="13687" y="3943"/>
                    <a:pt x="14135" y="4213"/>
                  </a:cubicBezTo>
                  <a:cubicBezTo>
                    <a:pt x="14505" y="4437"/>
                    <a:pt x="14857" y="5366"/>
                    <a:pt x="15214" y="6124"/>
                  </a:cubicBezTo>
                  <a:cubicBezTo>
                    <a:pt x="16492" y="8844"/>
                    <a:pt x="17830" y="9361"/>
                    <a:pt x="19158" y="9836"/>
                  </a:cubicBezTo>
                  <a:cubicBezTo>
                    <a:pt x="19735" y="10042"/>
                    <a:pt x="20331" y="10296"/>
                    <a:pt x="20817" y="12618"/>
                  </a:cubicBezTo>
                  <a:cubicBezTo>
                    <a:pt x="21034" y="13656"/>
                    <a:pt x="21214" y="15059"/>
                    <a:pt x="21353" y="16666"/>
                  </a:cubicBezTo>
                  <a:cubicBezTo>
                    <a:pt x="21462" y="17922"/>
                    <a:pt x="21545" y="19289"/>
                    <a:pt x="21600" y="20724"/>
                  </a:cubicBezTo>
                </a:path>
              </a:pathLst>
            </a:custGeom>
            <a:noFill/>
            <a:ln w="177800" cap="flat">
              <a:solidFill>
                <a:srgbClr val="0096FF"/>
              </a:solidFill>
              <a:prstDash val="solid"/>
              <a:miter lim="400000"/>
            </a:ln>
            <a:effectLst/>
          </p:spPr>
          <p:txBody>
            <a:bodyPr wrap="square" lIns="50800" tIns="50800" rIns="50800" bIns="50800" numCol="1" anchor="ctr">
              <a:noAutofit/>
            </a:bodyPr>
            <a:lstStyle/>
            <a:p>
              <a:pPr>
                <a:defRPr>
                  <a:solidFill>
                    <a:srgbClr val="5E5E5E"/>
                  </a:solidFill>
                </a:defRPr>
              </a:pPr>
            </a:p>
          </p:txBody>
        </p:sp>
        <p:sp>
          <p:nvSpPr>
            <p:cNvPr id="223" name="Line"/>
            <p:cNvSpPr/>
            <p:nvPr/>
          </p:nvSpPr>
          <p:spPr>
            <a:xfrm>
              <a:off x="0" y="1863307"/>
              <a:ext cx="6418948" cy="1940893"/>
            </a:xfrm>
            <a:custGeom>
              <a:avLst/>
              <a:gdLst/>
              <a:ahLst/>
              <a:cxnLst>
                <a:cxn ang="0">
                  <a:pos x="wd2" y="hd2"/>
                </a:cxn>
                <a:cxn ang="5400000">
                  <a:pos x="wd2" y="hd2"/>
                </a:cxn>
                <a:cxn ang="10800000">
                  <a:pos x="wd2" y="hd2"/>
                </a:cxn>
                <a:cxn ang="16200000">
                  <a:pos x="wd2" y="hd2"/>
                </a:cxn>
              </a:cxnLst>
              <a:rect l="0" t="0" r="r" b="b"/>
              <a:pathLst>
                <a:path w="21600" h="21207" fill="norm" stroke="1" extrusionOk="0">
                  <a:moveTo>
                    <a:pt x="0" y="21207"/>
                  </a:moveTo>
                  <a:cubicBezTo>
                    <a:pt x="332" y="10895"/>
                    <a:pt x="4253" y="4576"/>
                    <a:pt x="7670" y="8848"/>
                  </a:cubicBezTo>
                  <a:cubicBezTo>
                    <a:pt x="8341" y="9689"/>
                    <a:pt x="9048" y="10904"/>
                    <a:pt x="9698" y="9974"/>
                  </a:cubicBezTo>
                  <a:cubicBezTo>
                    <a:pt x="10207" y="9246"/>
                    <a:pt x="10405" y="7366"/>
                    <a:pt x="10967" y="6926"/>
                  </a:cubicBezTo>
                  <a:cubicBezTo>
                    <a:pt x="11622" y="6412"/>
                    <a:pt x="12211" y="8237"/>
                    <a:pt x="12871" y="7942"/>
                  </a:cubicBezTo>
                  <a:cubicBezTo>
                    <a:pt x="13456" y="7681"/>
                    <a:pt x="13781" y="6067"/>
                    <a:pt x="13881" y="4390"/>
                  </a:cubicBezTo>
                  <a:cubicBezTo>
                    <a:pt x="13974" y="2831"/>
                    <a:pt x="13976" y="1032"/>
                    <a:pt x="14475" y="276"/>
                  </a:cubicBezTo>
                  <a:cubicBezTo>
                    <a:pt x="14916" y="-393"/>
                    <a:pt x="15436" y="247"/>
                    <a:pt x="15831" y="1193"/>
                  </a:cubicBezTo>
                  <a:cubicBezTo>
                    <a:pt x="16361" y="2462"/>
                    <a:pt x="16738" y="4149"/>
                    <a:pt x="16909" y="6027"/>
                  </a:cubicBezTo>
                  <a:cubicBezTo>
                    <a:pt x="17085" y="7969"/>
                    <a:pt x="17066" y="10186"/>
                    <a:pt x="17609" y="11545"/>
                  </a:cubicBezTo>
                  <a:cubicBezTo>
                    <a:pt x="17831" y="12103"/>
                    <a:pt x="18135" y="12406"/>
                    <a:pt x="18409" y="12097"/>
                  </a:cubicBezTo>
                  <a:cubicBezTo>
                    <a:pt x="18668" y="11805"/>
                    <a:pt x="18799" y="11065"/>
                    <a:pt x="18929" y="10382"/>
                  </a:cubicBezTo>
                  <a:cubicBezTo>
                    <a:pt x="19077" y="9612"/>
                    <a:pt x="19244" y="8872"/>
                    <a:pt x="19439" y="8188"/>
                  </a:cubicBezTo>
                  <a:cubicBezTo>
                    <a:pt x="19592" y="7653"/>
                    <a:pt x="19762" y="7152"/>
                    <a:pt x="19885" y="6560"/>
                  </a:cubicBezTo>
                  <a:cubicBezTo>
                    <a:pt x="20094" y="5545"/>
                    <a:pt x="20156" y="4305"/>
                    <a:pt x="20446" y="3446"/>
                  </a:cubicBezTo>
                  <a:cubicBezTo>
                    <a:pt x="20741" y="2574"/>
                    <a:pt x="21198" y="2286"/>
                    <a:pt x="21600" y="2719"/>
                  </a:cubicBezTo>
                </a:path>
              </a:pathLst>
            </a:custGeom>
            <a:noFill/>
            <a:ln w="177800" cap="flat">
              <a:solidFill>
                <a:srgbClr val="FF2600"/>
              </a:solidFill>
              <a:prstDash val="solid"/>
              <a:miter lim="400000"/>
            </a:ln>
            <a:effectLst/>
          </p:spPr>
          <p:txBody>
            <a:bodyPr wrap="square" lIns="50800" tIns="50800" rIns="50800" bIns="50800" numCol="1" anchor="ctr">
              <a:noAutofit/>
            </a:bodyPr>
            <a:lstStyle/>
            <a:p>
              <a:pPr>
                <a:defRPr>
                  <a:solidFill>
                    <a:srgbClr val="5E5E5E"/>
                  </a:solidFill>
                </a:defRPr>
              </a:pPr>
            </a:p>
          </p:txBody>
        </p:sp>
        <p:sp>
          <p:nvSpPr>
            <p:cNvPr id="224" name="Line"/>
            <p:cNvSpPr/>
            <p:nvPr/>
          </p:nvSpPr>
          <p:spPr>
            <a:xfrm>
              <a:off x="13832" y="955139"/>
              <a:ext cx="6399950" cy="28585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696" y="21018"/>
                    <a:pt x="1447" y="20638"/>
                    <a:pt x="2220" y="20476"/>
                  </a:cubicBezTo>
                  <a:cubicBezTo>
                    <a:pt x="3032" y="20306"/>
                    <a:pt x="3856" y="20380"/>
                    <a:pt x="4670" y="20235"/>
                  </a:cubicBezTo>
                  <a:cubicBezTo>
                    <a:pt x="5267" y="20129"/>
                    <a:pt x="5853" y="19907"/>
                    <a:pt x="6439" y="19688"/>
                  </a:cubicBezTo>
                  <a:cubicBezTo>
                    <a:pt x="7007" y="19475"/>
                    <a:pt x="7577" y="19265"/>
                    <a:pt x="8115" y="18892"/>
                  </a:cubicBezTo>
                  <a:cubicBezTo>
                    <a:pt x="8451" y="18659"/>
                    <a:pt x="8772" y="18364"/>
                    <a:pt x="9120" y="18187"/>
                  </a:cubicBezTo>
                  <a:cubicBezTo>
                    <a:pt x="9517" y="17985"/>
                    <a:pt x="9944" y="17937"/>
                    <a:pt x="10304" y="17592"/>
                  </a:cubicBezTo>
                  <a:cubicBezTo>
                    <a:pt x="10748" y="17165"/>
                    <a:pt x="11003" y="16376"/>
                    <a:pt x="11376" y="15797"/>
                  </a:cubicBezTo>
                  <a:cubicBezTo>
                    <a:pt x="11615" y="15426"/>
                    <a:pt x="11898" y="15148"/>
                    <a:pt x="12185" y="14888"/>
                  </a:cubicBezTo>
                  <a:cubicBezTo>
                    <a:pt x="12704" y="14417"/>
                    <a:pt x="13249" y="13985"/>
                    <a:pt x="13650" y="13258"/>
                  </a:cubicBezTo>
                  <a:cubicBezTo>
                    <a:pt x="13933" y="12746"/>
                    <a:pt x="14124" y="12120"/>
                    <a:pt x="14357" y="11544"/>
                  </a:cubicBezTo>
                  <a:cubicBezTo>
                    <a:pt x="14641" y="10843"/>
                    <a:pt x="14987" y="10217"/>
                    <a:pt x="15391" y="9704"/>
                  </a:cubicBezTo>
                  <a:cubicBezTo>
                    <a:pt x="15820" y="9160"/>
                    <a:pt x="16314" y="8743"/>
                    <a:pt x="16668" y="8062"/>
                  </a:cubicBezTo>
                  <a:cubicBezTo>
                    <a:pt x="16986" y="7449"/>
                    <a:pt x="17161" y="6677"/>
                    <a:pt x="17411" y="5984"/>
                  </a:cubicBezTo>
                  <a:cubicBezTo>
                    <a:pt x="17667" y="5276"/>
                    <a:pt x="18000" y="4655"/>
                    <a:pt x="18274" y="3967"/>
                  </a:cubicBezTo>
                  <a:cubicBezTo>
                    <a:pt x="18584" y="3192"/>
                    <a:pt x="18832" y="2314"/>
                    <a:pt x="19299" y="1794"/>
                  </a:cubicBezTo>
                  <a:cubicBezTo>
                    <a:pt x="19577" y="1484"/>
                    <a:pt x="19904" y="1339"/>
                    <a:pt x="20219" y="1154"/>
                  </a:cubicBezTo>
                  <a:cubicBezTo>
                    <a:pt x="20707" y="867"/>
                    <a:pt x="21171" y="480"/>
                    <a:pt x="21600" y="0"/>
                  </a:cubicBezTo>
                </a:path>
              </a:pathLst>
            </a:custGeom>
            <a:noFill/>
            <a:ln w="177800" cap="flat">
              <a:solidFill>
                <a:srgbClr val="8EFA00"/>
              </a:solidFill>
              <a:prstDash val="solid"/>
              <a:miter lim="400000"/>
            </a:ln>
            <a:effectLst/>
          </p:spPr>
          <p:txBody>
            <a:bodyPr wrap="square" lIns="50800" tIns="50800" rIns="50800" bIns="50800" numCol="1" anchor="ctr">
              <a:noAutofit/>
            </a:bodyPr>
            <a:lstStyle/>
            <a:p>
              <a:pPr>
                <a:defRPr>
                  <a:solidFill>
                    <a:srgbClr val="5E5E5E"/>
                  </a:solidFill>
                </a:defRPr>
              </a:pPr>
            </a:p>
          </p:txBody>
        </p:sp>
        <p:sp>
          <p:nvSpPr>
            <p:cNvPr id="225" name="Line"/>
            <p:cNvSpPr/>
            <p:nvPr/>
          </p:nvSpPr>
          <p:spPr>
            <a:xfrm>
              <a:off x="4459" y="1493308"/>
              <a:ext cx="6368913" cy="2324332"/>
            </a:xfrm>
            <a:custGeom>
              <a:avLst/>
              <a:gdLst/>
              <a:ahLst/>
              <a:cxnLst>
                <a:cxn ang="0">
                  <a:pos x="wd2" y="hd2"/>
                </a:cxn>
                <a:cxn ang="5400000">
                  <a:pos x="wd2" y="hd2"/>
                </a:cxn>
                <a:cxn ang="10800000">
                  <a:pos x="wd2" y="hd2"/>
                </a:cxn>
                <a:cxn ang="16200000">
                  <a:pos x="wd2" y="hd2"/>
                </a:cxn>
              </a:cxnLst>
              <a:rect l="0" t="0" r="r" b="b"/>
              <a:pathLst>
                <a:path w="21600" h="21554" fill="norm" stroke="1" extrusionOk="0">
                  <a:moveTo>
                    <a:pt x="0" y="21554"/>
                  </a:moveTo>
                  <a:cubicBezTo>
                    <a:pt x="646" y="20254"/>
                    <a:pt x="1234" y="18840"/>
                    <a:pt x="1759" y="17327"/>
                  </a:cubicBezTo>
                  <a:cubicBezTo>
                    <a:pt x="2067" y="16438"/>
                    <a:pt x="2353" y="15515"/>
                    <a:pt x="2673" y="14644"/>
                  </a:cubicBezTo>
                  <a:cubicBezTo>
                    <a:pt x="3156" y="13327"/>
                    <a:pt x="3718" y="12127"/>
                    <a:pt x="4120" y="10699"/>
                  </a:cubicBezTo>
                  <a:cubicBezTo>
                    <a:pt x="4404" y="9689"/>
                    <a:pt x="4602" y="8591"/>
                    <a:pt x="4809" y="7506"/>
                  </a:cubicBezTo>
                  <a:cubicBezTo>
                    <a:pt x="4955" y="6748"/>
                    <a:pt x="5107" y="5987"/>
                    <a:pt x="5350" y="5340"/>
                  </a:cubicBezTo>
                  <a:cubicBezTo>
                    <a:pt x="5520" y="4886"/>
                    <a:pt x="5729" y="4503"/>
                    <a:pt x="5928" y="4103"/>
                  </a:cubicBezTo>
                  <a:cubicBezTo>
                    <a:pt x="6297" y="3362"/>
                    <a:pt x="6634" y="2558"/>
                    <a:pt x="6985" y="1780"/>
                  </a:cubicBezTo>
                  <a:cubicBezTo>
                    <a:pt x="7370" y="924"/>
                    <a:pt x="7806" y="74"/>
                    <a:pt x="8371" y="4"/>
                  </a:cubicBezTo>
                  <a:cubicBezTo>
                    <a:pt x="8782" y="-46"/>
                    <a:pt x="9161" y="347"/>
                    <a:pt x="9523" y="744"/>
                  </a:cubicBezTo>
                  <a:cubicBezTo>
                    <a:pt x="10000" y="1267"/>
                    <a:pt x="10477" y="1813"/>
                    <a:pt x="10858" y="2601"/>
                  </a:cubicBezTo>
                  <a:cubicBezTo>
                    <a:pt x="11295" y="3506"/>
                    <a:pt x="11574" y="4666"/>
                    <a:pt x="11930" y="5706"/>
                  </a:cubicBezTo>
                  <a:cubicBezTo>
                    <a:pt x="12273" y="6707"/>
                    <a:pt x="12687" y="7597"/>
                    <a:pt x="13021" y="8610"/>
                  </a:cubicBezTo>
                  <a:cubicBezTo>
                    <a:pt x="13348" y="9604"/>
                    <a:pt x="13596" y="10712"/>
                    <a:pt x="13987" y="11607"/>
                  </a:cubicBezTo>
                  <a:cubicBezTo>
                    <a:pt x="14455" y="12679"/>
                    <a:pt x="15103" y="13389"/>
                    <a:pt x="15493" y="14592"/>
                  </a:cubicBezTo>
                  <a:cubicBezTo>
                    <a:pt x="15849" y="15694"/>
                    <a:pt x="16042" y="17210"/>
                    <a:pt x="16683" y="17443"/>
                  </a:cubicBezTo>
                  <a:cubicBezTo>
                    <a:pt x="16927" y="17532"/>
                    <a:pt x="17170" y="17369"/>
                    <a:pt x="17411" y="17259"/>
                  </a:cubicBezTo>
                  <a:cubicBezTo>
                    <a:pt x="17827" y="17070"/>
                    <a:pt x="18264" y="17040"/>
                    <a:pt x="18654" y="16677"/>
                  </a:cubicBezTo>
                  <a:cubicBezTo>
                    <a:pt x="19162" y="16204"/>
                    <a:pt x="19507" y="15258"/>
                    <a:pt x="19865" y="14383"/>
                  </a:cubicBezTo>
                  <a:cubicBezTo>
                    <a:pt x="20221" y="13515"/>
                    <a:pt x="20603" y="12696"/>
                    <a:pt x="20951" y="11814"/>
                  </a:cubicBezTo>
                  <a:cubicBezTo>
                    <a:pt x="21184" y="11223"/>
                    <a:pt x="21401" y="10605"/>
                    <a:pt x="21600" y="9963"/>
                  </a:cubicBezTo>
                </a:path>
              </a:pathLst>
            </a:custGeom>
            <a:noFill/>
            <a:ln w="177800" cap="flat">
              <a:solidFill>
                <a:srgbClr val="FF9300"/>
              </a:solidFill>
              <a:prstDash val="solid"/>
              <a:miter lim="400000"/>
            </a:ln>
            <a:effectLst/>
          </p:spPr>
          <p:txBody>
            <a:bodyPr wrap="square" lIns="50800" tIns="50800" rIns="50800" bIns="50800" numCol="1" anchor="ctr">
              <a:noAutofit/>
            </a:bodyPr>
            <a:lstStyle/>
            <a:p>
              <a:pPr>
                <a:defRPr>
                  <a:solidFill>
                    <a:srgbClr val="5E5E5E"/>
                  </a:solidFill>
                </a:defRPr>
              </a:pPr>
            </a:p>
          </p:txBody>
        </p:sp>
        <p:sp>
          <p:nvSpPr>
            <p:cNvPr id="226" name="Line"/>
            <p:cNvSpPr/>
            <p:nvPr/>
          </p:nvSpPr>
          <p:spPr>
            <a:xfrm>
              <a:off x="24678" y="3028266"/>
              <a:ext cx="6340278" cy="800231"/>
            </a:xfrm>
            <a:custGeom>
              <a:avLst/>
              <a:gdLst/>
              <a:ahLst/>
              <a:cxnLst>
                <a:cxn ang="0">
                  <a:pos x="wd2" y="hd2"/>
                </a:cxn>
                <a:cxn ang="5400000">
                  <a:pos x="wd2" y="hd2"/>
                </a:cxn>
                <a:cxn ang="10800000">
                  <a:pos x="wd2" y="hd2"/>
                </a:cxn>
                <a:cxn ang="16200000">
                  <a:pos x="wd2" y="hd2"/>
                </a:cxn>
              </a:cxnLst>
              <a:rect l="0" t="0" r="r" b="b"/>
              <a:pathLst>
                <a:path w="21600" h="20927" fill="norm" stroke="1" extrusionOk="0">
                  <a:moveTo>
                    <a:pt x="0" y="20549"/>
                  </a:moveTo>
                  <a:cubicBezTo>
                    <a:pt x="781" y="21290"/>
                    <a:pt x="1583" y="20940"/>
                    <a:pt x="2335" y="19529"/>
                  </a:cubicBezTo>
                  <a:cubicBezTo>
                    <a:pt x="3150" y="18001"/>
                    <a:pt x="3876" y="15297"/>
                    <a:pt x="4527" y="12116"/>
                  </a:cubicBezTo>
                  <a:cubicBezTo>
                    <a:pt x="5205" y="8802"/>
                    <a:pt x="5975" y="5131"/>
                    <a:pt x="6762" y="7131"/>
                  </a:cubicBezTo>
                  <a:cubicBezTo>
                    <a:pt x="6997" y="7729"/>
                    <a:pt x="7177" y="8815"/>
                    <a:pt x="7356" y="9866"/>
                  </a:cubicBezTo>
                  <a:cubicBezTo>
                    <a:pt x="7712" y="11954"/>
                    <a:pt x="8099" y="14025"/>
                    <a:pt x="8601" y="14565"/>
                  </a:cubicBezTo>
                  <a:cubicBezTo>
                    <a:pt x="9086" y="15085"/>
                    <a:pt x="9567" y="14058"/>
                    <a:pt x="9995" y="12649"/>
                  </a:cubicBezTo>
                  <a:cubicBezTo>
                    <a:pt x="10367" y="11422"/>
                    <a:pt x="10708" y="9913"/>
                    <a:pt x="11068" y="8577"/>
                  </a:cubicBezTo>
                  <a:cubicBezTo>
                    <a:pt x="11287" y="7766"/>
                    <a:pt x="11513" y="7019"/>
                    <a:pt x="11724" y="6144"/>
                  </a:cubicBezTo>
                  <a:cubicBezTo>
                    <a:pt x="11987" y="5053"/>
                    <a:pt x="12239" y="3742"/>
                    <a:pt x="12563" y="3465"/>
                  </a:cubicBezTo>
                  <a:cubicBezTo>
                    <a:pt x="12884" y="3191"/>
                    <a:pt x="13192" y="3993"/>
                    <a:pt x="13470" y="4944"/>
                  </a:cubicBezTo>
                  <a:cubicBezTo>
                    <a:pt x="13732" y="5837"/>
                    <a:pt x="13978" y="6864"/>
                    <a:pt x="14229" y="7848"/>
                  </a:cubicBezTo>
                  <a:cubicBezTo>
                    <a:pt x="14644" y="9470"/>
                    <a:pt x="15072" y="10976"/>
                    <a:pt x="15510" y="12382"/>
                  </a:cubicBezTo>
                  <a:cubicBezTo>
                    <a:pt x="15893" y="13612"/>
                    <a:pt x="16334" y="14687"/>
                    <a:pt x="16707" y="13466"/>
                  </a:cubicBezTo>
                  <a:cubicBezTo>
                    <a:pt x="17137" y="12059"/>
                    <a:pt x="17126" y="8718"/>
                    <a:pt x="17389" y="6415"/>
                  </a:cubicBezTo>
                  <a:cubicBezTo>
                    <a:pt x="17549" y="5010"/>
                    <a:pt x="17806" y="4049"/>
                    <a:pt x="18098" y="3847"/>
                  </a:cubicBezTo>
                  <a:cubicBezTo>
                    <a:pt x="18412" y="3630"/>
                    <a:pt x="18743" y="4329"/>
                    <a:pt x="19034" y="3563"/>
                  </a:cubicBezTo>
                  <a:cubicBezTo>
                    <a:pt x="19288" y="2893"/>
                    <a:pt x="19423" y="1291"/>
                    <a:pt x="19669" y="541"/>
                  </a:cubicBezTo>
                  <a:cubicBezTo>
                    <a:pt x="19949" y="-310"/>
                    <a:pt x="20277" y="132"/>
                    <a:pt x="20591" y="327"/>
                  </a:cubicBezTo>
                  <a:cubicBezTo>
                    <a:pt x="20928" y="537"/>
                    <a:pt x="21269" y="426"/>
                    <a:pt x="21600" y="0"/>
                  </a:cubicBezTo>
                </a:path>
              </a:pathLst>
            </a:custGeom>
            <a:noFill/>
            <a:ln w="177800" cap="flat">
              <a:solidFill>
                <a:srgbClr val="00FDFF"/>
              </a:solidFill>
              <a:prstDash val="solid"/>
              <a:miter lim="400000"/>
            </a:ln>
            <a:effectLst/>
          </p:spPr>
          <p:txBody>
            <a:bodyPr wrap="square" lIns="50800" tIns="50800" rIns="50800" bIns="50800" numCol="1" anchor="ctr">
              <a:noAutofit/>
            </a:bodyPr>
            <a:lstStyle/>
            <a:p>
              <a:pPr>
                <a:defRPr>
                  <a:solidFill>
                    <a:srgbClr val="5E5E5E"/>
                  </a:solidFill>
                </a:defRPr>
              </a:pPr>
            </a:p>
          </p:txBody>
        </p:sp>
        <p:sp>
          <p:nvSpPr>
            <p:cNvPr id="227" name="Line"/>
            <p:cNvSpPr/>
            <p:nvPr/>
          </p:nvSpPr>
          <p:spPr>
            <a:xfrm>
              <a:off x="11969" y="390230"/>
              <a:ext cx="6377431" cy="3428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693" y="20707"/>
                    <a:pt x="1500" y="19998"/>
                    <a:pt x="2379" y="19509"/>
                  </a:cubicBezTo>
                  <a:cubicBezTo>
                    <a:pt x="3005" y="19162"/>
                    <a:pt x="3661" y="18930"/>
                    <a:pt x="4291" y="18597"/>
                  </a:cubicBezTo>
                  <a:cubicBezTo>
                    <a:pt x="4632" y="18416"/>
                    <a:pt x="4968" y="18204"/>
                    <a:pt x="5238" y="17862"/>
                  </a:cubicBezTo>
                  <a:cubicBezTo>
                    <a:pt x="5517" y="17509"/>
                    <a:pt x="5702" y="17045"/>
                    <a:pt x="5851" y="16565"/>
                  </a:cubicBezTo>
                  <a:cubicBezTo>
                    <a:pt x="6081" y="15821"/>
                    <a:pt x="6227" y="15034"/>
                    <a:pt x="6442" y="14282"/>
                  </a:cubicBezTo>
                  <a:cubicBezTo>
                    <a:pt x="6627" y="13636"/>
                    <a:pt x="6862" y="13019"/>
                    <a:pt x="7039" y="12369"/>
                  </a:cubicBezTo>
                  <a:cubicBezTo>
                    <a:pt x="7146" y="11975"/>
                    <a:pt x="7233" y="11566"/>
                    <a:pt x="7404" y="11218"/>
                  </a:cubicBezTo>
                  <a:cubicBezTo>
                    <a:pt x="7828" y="10357"/>
                    <a:pt x="8631" y="10079"/>
                    <a:pt x="9170" y="9365"/>
                  </a:cubicBezTo>
                  <a:cubicBezTo>
                    <a:pt x="9674" y="8699"/>
                    <a:pt x="9902" y="7714"/>
                    <a:pt x="10441" y="7099"/>
                  </a:cubicBezTo>
                  <a:cubicBezTo>
                    <a:pt x="10761" y="6733"/>
                    <a:pt x="11160" y="6538"/>
                    <a:pt x="11531" y="6282"/>
                  </a:cubicBezTo>
                  <a:cubicBezTo>
                    <a:pt x="12227" y="5803"/>
                    <a:pt x="12830" y="5110"/>
                    <a:pt x="13473" y="4509"/>
                  </a:cubicBezTo>
                  <a:cubicBezTo>
                    <a:pt x="14234" y="3799"/>
                    <a:pt x="15052" y="3217"/>
                    <a:pt x="15911" y="2771"/>
                  </a:cubicBezTo>
                  <a:cubicBezTo>
                    <a:pt x="16733" y="2345"/>
                    <a:pt x="17585" y="2046"/>
                    <a:pt x="18416" y="1655"/>
                  </a:cubicBezTo>
                  <a:cubicBezTo>
                    <a:pt x="18952" y="1402"/>
                    <a:pt x="19479" y="1111"/>
                    <a:pt x="20008" y="828"/>
                  </a:cubicBezTo>
                  <a:cubicBezTo>
                    <a:pt x="20536" y="544"/>
                    <a:pt x="21067" y="268"/>
                    <a:pt x="21600" y="0"/>
                  </a:cubicBezTo>
                </a:path>
              </a:pathLst>
            </a:custGeom>
            <a:noFill/>
            <a:ln w="177800" cap="flat">
              <a:solidFill>
                <a:srgbClr val="FFFB00"/>
              </a:solidFill>
              <a:prstDash val="solid"/>
              <a:miter lim="400000"/>
            </a:ln>
            <a:effectLst/>
          </p:spPr>
          <p:txBody>
            <a:bodyPr wrap="square" lIns="50800" tIns="50800" rIns="50800" bIns="50800" numCol="1" anchor="ctr">
              <a:noAutofit/>
            </a:bodyPr>
            <a:lstStyle/>
            <a:p>
              <a:pPr>
                <a:defRPr>
                  <a:solidFill>
                    <a:srgbClr val="5E5E5E"/>
                  </a:solidFill>
                </a:defRPr>
              </a:pPr>
            </a:p>
          </p:txBody>
        </p:sp>
        <p:sp>
          <p:nvSpPr>
            <p:cNvPr id="228" name="Line"/>
            <p:cNvSpPr/>
            <p:nvPr/>
          </p:nvSpPr>
          <p:spPr>
            <a:xfrm>
              <a:off x="9949" y="2307447"/>
              <a:ext cx="6060086" cy="15123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16" y="18784"/>
                    <a:pt x="1643" y="16502"/>
                    <a:pt x="2707" y="14936"/>
                  </a:cubicBezTo>
                  <a:cubicBezTo>
                    <a:pt x="3396" y="13921"/>
                    <a:pt x="4135" y="13221"/>
                    <a:pt x="4901" y="13005"/>
                  </a:cubicBezTo>
                  <a:cubicBezTo>
                    <a:pt x="5802" y="12751"/>
                    <a:pt x="6805" y="13020"/>
                    <a:pt x="7418" y="11026"/>
                  </a:cubicBezTo>
                  <a:cubicBezTo>
                    <a:pt x="7691" y="10139"/>
                    <a:pt x="7812" y="8962"/>
                    <a:pt x="7949" y="7834"/>
                  </a:cubicBezTo>
                  <a:cubicBezTo>
                    <a:pt x="8121" y="6418"/>
                    <a:pt x="8325" y="5036"/>
                    <a:pt x="8466" y="3591"/>
                  </a:cubicBezTo>
                  <a:cubicBezTo>
                    <a:pt x="8551" y="2709"/>
                    <a:pt x="8619" y="1779"/>
                    <a:pt x="8829" y="1101"/>
                  </a:cubicBezTo>
                  <a:cubicBezTo>
                    <a:pt x="9009" y="518"/>
                    <a:pt x="9269" y="211"/>
                    <a:pt x="9535" y="270"/>
                  </a:cubicBezTo>
                  <a:lnTo>
                    <a:pt x="21600" y="0"/>
                  </a:lnTo>
                </a:path>
              </a:pathLst>
            </a:custGeom>
            <a:noFill/>
            <a:ln w="177800" cap="flat">
              <a:solidFill>
                <a:srgbClr val="9437FF"/>
              </a:solidFill>
              <a:prstDash val="solid"/>
              <a:miter lim="400000"/>
            </a:ln>
            <a:effectLst/>
          </p:spPr>
          <p:txBody>
            <a:bodyPr wrap="square" lIns="50800" tIns="50800" rIns="50800" bIns="50800" numCol="1" anchor="ctr">
              <a:noAutofit/>
            </a:bodyPr>
            <a:lstStyle/>
            <a:p>
              <a:pPr>
                <a:defRPr>
                  <a:solidFill>
                    <a:srgbClr val="5E5E5E"/>
                  </a:solidFill>
                </a:defRPr>
              </a:pPr>
            </a:p>
          </p:txBody>
        </p:sp>
        <p:sp>
          <p:nvSpPr>
            <p:cNvPr id="229" name="Judgment Seat"/>
            <p:cNvSpPr/>
            <p:nvPr/>
          </p:nvSpPr>
          <p:spPr>
            <a:xfrm rot="16200000">
              <a:off x="4357063" y="2098039"/>
              <a:ext cx="419608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solidFill>
              <a:srgbClr val="FF42A1"/>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25500">
                <a:defRPr sz="5000">
                  <a:latin typeface="Times New Roman"/>
                  <a:ea typeface="Times New Roman"/>
                  <a:cs typeface="Times New Roman"/>
                  <a:sym typeface="Times New Roman"/>
                </a:defRPr>
              </a:lvl1pPr>
            </a:lstStyle>
            <a:p>
              <a:pPr/>
              <a:r>
                <a:t>Judgment Seat</a:t>
              </a:r>
            </a:p>
          </p:txBody>
        </p:sp>
      </p:grpSp>
      <p:sp>
        <p:nvSpPr>
          <p:cNvPr id="231" name="Line"/>
          <p:cNvSpPr/>
          <p:nvPr/>
        </p:nvSpPr>
        <p:spPr>
          <a:xfrm flipV="1">
            <a:off x="10076918" y="-360797"/>
            <a:ext cx="1" cy="9735247"/>
          </a:xfrm>
          <a:prstGeom prst="line">
            <a:avLst/>
          </a:prstGeom>
          <a:ln w="101600">
            <a:solidFill>
              <a:srgbClr val="000000"/>
            </a:solidFill>
            <a:miter lim="400000"/>
          </a:ln>
        </p:spPr>
        <p:txBody>
          <a:bodyPr lIns="50800" tIns="50800" rIns="50800" bIns="50800" anchor="ctr"/>
          <a:lstStyle/>
          <a:p>
            <a:pPr>
              <a:defRPr>
                <a:solidFill>
                  <a:srgbClr val="5E5E5E"/>
                </a:solidFill>
              </a:defRPr>
            </a:pPr>
          </a:p>
        </p:txBody>
      </p:sp>
      <p:sp>
        <p:nvSpPr>
          <p:cNvPr id="232" name="Phase Two:…"/>
          <p:cNvSpPr txBox="1"/>
          <p:nvPr/>
        </p:nvSpPr>
        <p:spPr>
          <a:xfrm>
            <a:off x="4101433" y="325619"/>
            <a:ext cx="4855667" cy="1598625"/>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000">
                <a:solidFill>
                  <a:srgbClr val="5E5E5E"/>
                </a:solidFill>
                <a:latin typeface="Times New Roman"/>
                <a:ea typeface="Times New Roman"/>
                <a:cs typeface="Times New Roman"/>
                <a:sym typeface="Times New Roman"/>
              </a:defRPr>
            </a:pPr>
            <a:r>
              <a:t>Phase Two:</a:t>
            </a:r>
          </a:p>
          <a:p>
            <a:pPr>
              <a:defRPr sz="5000">
                <a:solidFill>
                  <a:srgbClr val="5E5E5E"/>
                </a:solidFill>
                <a:latin typeface="Times New Roman"/>
                <a:ea typeface="Times New Roman"/>
                <a:cs typeface="Times New Roman"/>
                <a:sym typeface="Times New Roman"/>
              </a:defRPr>
            </a:pPr>
            <a:r>
              <a:t>The Christian Life</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4" name="Guided by Messiah’s Love"/>
          <p:cNvSpPr txBox="1"/>
          <p:nvPr>
            <p:ph type="title"/>
          </p:nvPr>
        </p:nvSpPr>
        <p:spPr>
          <a:prstGeom prst="rect">
            <a:avLst/>
          </a:prstGeom>
        </p:spPr>
        <p:txBody>
          <a:bodyPr/>
          <a:lstStyle/>
          <a:p>
            <a:pPr/>
            <a:r>
              <a:t>Guided by Messiah’s Love</a:t>
            </a:r>
          </a:p>
        </p:txBody>
      </p:sp>
      <p:sp>
        <p:nvSpPr>
          <p:cNvPr id="235" name="2 Corinthians 5:11-15"/>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2 Corinthians 5:11-15</a:t>
            </a:r>
          </a:p>
        </p:txBody>
      </p:sp>
      <p:sp>
        <p:nvSpPr>
          <p:cNvPr id="236" name="11 Therefore, knowing the fear (φόβος) of the Lord [Jesus], we go on persuading (πείθω, pres.) others. But what we are has been revealed to God, and I hope it has been revealed also to your conscience. 12 We are not commending ourselves to you again but "/>
          <p:cNvSpPr txBox="1"/>
          <p:nvPr>
            <p:ph type="body" idx="1"/>
          </p:nvPr>
        </p:nvSpPr>
        <p:spPr>
          <a:prstGeom prst="rect">
            <a:avLst/>
          </a:prstGeom>
        </p:spPr>
        <p:txBody>
          <a:bodyPr/>
          <a:lstStyle/>
          <a:p>
            <a:pPr marL="463296" indent="-463296" defTabSz="1853137">
              <a:spcBef>
                <a:spcPts val="3400"/>
              </a:spcBef>
              <a:defRPr sz="4560"/>
            </a:pPr>
            <a:r>
              <a:t>11 Therefore, knowing the fear (φόβος) of the Lord [Jesus], we go on persuading (πείθω, pres.) others. But what we are has been revealed to God, and I hope it has been revealed also to your conscience. 12 We are not commending ourselves to you again but giving you cause to boast about us, so that you may be able to answer those who boast about outward appearance (ἐν προσώπῳ) and not about what is in the heart (ἐν</a:t>
            </a:r>
            <a:r>
              <a:rPr>
                <a:latin typeface="Times Roman"/>
                <a:ea typeface="Times Roman"/>
                <a:cs typeface="Times Roman"/>
                <a:sym typeface="Times Roman"/>
              </a:rPr>
              <a:t>⸃</a:t>
            </a:r>
            <a:r>
              <a:t> καρδίᾳ). 13 For if we are beside ourselves, it is for God. If we are in our right mind, it is for you. 14 </a:t>
            </a:r>
            <a:r>
              <a:rPr i="1" u="sng"/>
              <a:t>For Messiah’s love (ἀγάπη) [for us] guides (συνέχω, pres.) us</a:t>
            </a:r>
            <a:r>
              <a:t>, because we have concluded this: that one [Jesus] has died in the place of all [people] (εἷς ὑπὲρ πάντων ἀπέθανεν), therefore all [people] have died (οἱ πάντες ἀπέθανον) [potentially in him]. 15 And he died in the place of all [people] (ὑπὲρ πάντων ἀπέθανεν), in order that those who live (οἱ ζῶντες) [believers] might no longer live (ζάω, pres. subj.) for themselves but for him [Jesus] who in their place (ὑπὲρ αὐτῶν) died and was raised.</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8" name="Ministers of Reconciliation"/>
          <p:cNvSpPr txBox="1"/>
          <p:nvPr>
            <p:ph type="title"/>
          </p:nvPr>
        </p:nvSpPr>
        <p:spPr>
          <a:prstGeom prst="rect">
            <a:avLst/>
          </a:prstGeom>
        </p:spPr>
        <p:txBody>
          <a:bodyPr/>
          <a:lstStyle/>
          <a:p>
            <a:pPr/>
            <a:r>
              <a:t>Ministers of Reconciliation</a:t>
            </a:r>
          </a:p>
        </p:txBody>
      </p:sp>
      <p:sp>
        <p:nvSpPr>
          <p:cNvPr id="239" name="2 Corinthians 5:16-21"/>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2 Corinthians 5:16-21</a:t>
            </a:r>
          </a:p>
        </p:txBody>
      </p:sp>
      <p:sp>
        <p:nvSpPr>
          <p:cNvPr id="240" name="16 From now on, therefore, we regard no one according to the flesh. Even though we once regarded Messiah according to the flesh, we regard him thus no longer. 17 Therefore, if anyone is in Messiah (ἐν Χριστῷ), he is a new creation (καινὴ κτίσις). The old"/>
          <p:cNvSpPr txBox="1"/>
          <p:nvPr>
            <p:ph type="body" idx="1"/>
          </p:nvPr>
        </p:nvSpPr>
        <p:spPr>
          <a:prstGeom prst="rect">
            <a:avLst/>
          </a:prstGeom>
        </p:spPr>
        <p:txBody>
          <a:bodyPr/>
          <a:lstStyle/>
          <a:p>
            <a:pPr marL="463296" indent="-463296" defTabSz="1853137">
              <a:spcBef>
                <a:spcPts val="3400"/>
              </a:spcBef>
              <a:defRPr sz="4560"/>
            </a:pPr>
            <a:r>
              <a:t>16 From now on, therefore, we regard no one according to the flesh. Even though we once regarded Messiah according to the flesh, we regard him thus no longer. 17 Therefore, if anyone is in Messiah (ἐν Χριστῷ), he is a new creation (καινὴ κτίσις). The old passed away. Behold, the new (καινά) has come. 18 All this is from the God who </a:t>
            </a:r>
            <a:r>
              <a:rPr i="1" u="sng"/>
              <a:t>reconciled</a:t>
            </a:r>
            <a:r>
              <a:t> us to himself though Messiah and gave us the ministry of </a:t>
            </a:r>
            <a:r>
              <a:rPr i="1" u="sng"/>
              <a:t>reconciliation</a:t>
            </a:r>
            <a:r>
              <a:t>. 19 That is, God was in Messiah </a:t>
            </a:r>
            <a:r>
              <a:rPr i="1" u="sng"/>
              <a:t>reconciling</a:t>
            </a:r>
            <a:r>
              <a:t> the world (κόσμος) [of men] to himself, not counting (λογίζομαι, pres.) their [personal] trespasses against them, and entrusting to us the message of </a:t>
            </a:r>
            <a:r>
              <a:rPr i="1" u="sng"/>
              <a:t>reconciliation</a:t>
            </a:r>
            <a:r>
              <a:t> (τὸν λόγον</a:t>
            </a:r>
            <a:r>
              <a:rPr>
                <a:latin typeface="Times Roman"/>
                <a:ea typeface="Times Roman"/>
                <a:cs typeface="Times Roman"/>
                <a:sym typeface="Times Roman"/>
              </a:rPr>
              <a:t>⸃</a:t>
            </a:r>
            <a:r>
              <a:t> τῆς καταλλαγῆς). 20 Therefore, on behalf of Messiah we are ambassadors, God making his appeal through us. We ask you on behalf of Messiah, be </a:t>
            </a:r>
            <a:r>
              <a:rPr i="1" u="sng"/>
              <a:t>reconciled</a:t>
            </a:r>
            <a:r>
              <a:t> to God. 21 For our sake (ὑπὲρ ἡμῶν) he [God] made him [Jesus] to be sin who knew no sin, in order that we might become (γίνομαι) the righteousness (δικαιοσύνη) of God in him.</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2" name="Reconciliation of All Things"/>
          <p:cNvSpPr txBox="1"/>
          <p:nvPr>
            <p:ph type="title"/>
          </p:nvPr>
        </p:nvSpPr>
        <p:spPr>
          <a:prstGeom prst="rect">
            <a:avLst/>
          </a:prstGeom>
        </p:spPr>
        <p:txBody>
          <a:bodyPr/>
          <a:lstStyle/>
          <a:p>
            <a:pPr/>
            <a:r>
              <a:t>Reconciliation of All Things</a:t>
            </a:r>
          </a:p>
        </p:txBody>
      </p:sp>
      <p:sp>
        <p:nvSpPr>
          <p:cNvPr id="243" name="Colossians 1:19-23"/>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Colossians 1:19-23</a:t>
            </a:r>
          </a:p>
        </p:txBody>
      </p:sp>
      <p:sp>
        <p:nvSpPr>
          <p:cNvPr id="244" name="19 For in [the Son, Jesus] all the fulness of God was pleased to dwell, 20 and through him to reconcile to himself all things, whether on earth or in heaven, making peace by the blood of his cross. 21 And you [believers], who once were alienated and host"/>
          <p:cNvSpPr txBox="1"/>
          <p:nvPr>
            <p:ph type="body" idx="1"/>
          </p:nvPr>
        </p:nvSpPr>
        <p:spPr>
          <a:prstGeom prst="rect">
            <a:avLst/>
          </a:prstGeom>
        </p:spPr>
        <p:txBody>
          <a:bodyPr/>
          <a:lstStyle/>
          <a:p>
            <a:pPr marL="542544" indent="-542544" defTabSz="2170121">
              <a:spcBef>
                <a:spcPts val="4000"/>
              </a:spcBef>
              <a:defRPr sz="5340"/>
            </a:pPr>
            <a:r>
              <a:t>19 For in [the Son, Jesus] all the fulness of God was pleased to dwell, 20 and through him to </a:t>
            </a:r>
            <a:r>
              <a:rPr i="1" u="sng"/>
              <a:t>reconcile</a:t>
            </a:r>
            <a:r>
              <a:t> to himself all things, whether on earth or in heaven, making peace by the blood of his cross. 21 And you [believers], who once were alienated and hostile in mind, doing evil deeds [in phase zero], 22 he has now </a:t>
            </a:r>
            <a:r>
              <a:rPr i="1" u="sng"/>
              <a:t>reconciled</a:t>
            </a:r>
            <a:r>
              <a:t> in his body of flesh by his death [in phase one], in order to present you [in phase three] holy, blameless, and above reproach before him, 23 if (εἰ) indeed [in phase two] you continue in the [Christian] faith [doctrine/theology], stable and steadfast, not shifting from the hope of the gospel [message] that you heard, which has been proclaimed in all creation under heaven, and of which I, Paul, became a minister.</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6" name="Bearing shame and scoffing rude, In my place condemned He stood; Sealed my pardon with His blood. Hallelujah! What a Savior!"/>
          <p:cNvSpPr txBox="1"/>
          <p:nvPr>
            <p:ph type="body" sz="half" idx="1"/>
          </p:nvPr>
        </p:nvSpPr>
        <p:spPr>
          <a:xfrm>
            <a:off x="1206500" y="4040449"/>
            <a:ext cx="21971000" cy="5635103"/>
          </a:xfrm>
          <a:prstGeom prst="rect">
            <a:avLst/>
          </a:prstGeom>
        </p:spPr>
        <p:txBody>
          <a:bodyPr/>
          <a:lstStyle/>
          <a:p>
            <a:pPr defTabSz="2194505">
              <a:defRPr spc="-208" sz="10439"/>
            </a:pPr>
            <a:r>
              <a:t>Bearing shame and scoffing rude,</a:t>
            </a:r>
            <a:br/>
            <a:r>
              <a:t>In my place condemned He stood;</a:t>
            </a:r>
            <a:br/>
            <a:r>
              <a:t>Sealed my pardon with His blood.</a:t>
            </a:r>
            <a:br/>
            <a:r>
              <a:t>Hallelujah! What a Savior!</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8" name="Application"/>
          <p:cNvSpPr txBox="1"/>
          <p:nvPr>
            <p:ph type="title"/>
          </p:nvPr>
        </p:nvSpPr>
        <p:spPr>
          <a:prstGeom prst="rect">
            <a:avLst/>
          </a:prstGeom>
        </p:spPr>
        <p:txBody>
          <a:bodyPr/>
          <a:lstStyle/>
          <a:p>
            <a:pPr/>
            <a:r>
              <a:t>Application</a:t>
            </a:r>
          </a:p>
        </p:txBody>
      </p:sp>
      <p:sp>
        <p:nvSpPr>
          <p:cNvPr id="249" name="2 Corinthians 5"/>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2 Corinthians 5</a:t>
            </a:r>
          </a:p>
        </p:txBody>
      </p:sp>
      <p:sp>
        <p:nvSpPr>
          <p:cNvPr id="250" name="Be reconciled to God (v. 21).…"/>
          <p:cNvSpPr txBox="1"/>
          <p:nvPr>
            <p:ph type="body" idx="1"/>
          </p:nvPr>
        </p:nvSpPr>
        <p:spPr>
          <a:prstGeom prst="rect">
            <a:avLst/>
          </a:prstGeom>
        </p:spPr>
        <p:txBody>
          <a:bodyPr/>
          <a:lstStyle/>
          <a:p>
            <a:pPr marL="438911" indent="-438911" defTabSz="1755604">
              <a:spcBef>
                <a:spcPts val="3200"/>
              </a:spcBef>
              <a:defRPr sz="5760"/>
            </a:pPr>
            <a:r>
              <a:t>Be reconciled to God (v. 21).</a:t>
            </a:r>
          </a:p>
          <a:p>
            <a:pPr marL="438911" indent="-438911" defTabSz="1755604">
              <a:spcBef>
                <a:spcPts val="3200"/>
              </a:spcBef>
              <a:defRPr sz="5760"/>
            </a:pPr>
            <a:r>
              <a:t>Be of good courage (vv, 6, 8).</a:t>
            </a:r>
          </a:p>
          <a:p>
            <a:pPr marL="438911" indent="-438911" defTabSz="1755604">
              <a:spcBef>
                <a:spcPts val="3200"/>
              </a:spcBef>
              <a:defRPr sz="5760"/>
            </a:pPr>
            <a:r>
              <a:t>Walk by faith, not by sight (v. 7).</a:t>
            </a:r>
          </a:p>
          <a:p>
            <a:pPr marL="438911" indent="-438911" defTabSz="1755604">
              <a:spcBef>
                <a:spcPts val="3200"/>
              </a:spcBef>
              <a:defRPr sz="5760"/>
            </a:pPr>
            <a:r>
              <a:t>Make it your aim to please Jesus (v. 9).</a:t>
            </a:r>
          </a:p>
          <a:p>
            <a:pPr marL="438911" indent="-438911" defTabSz="1755604">
              <a:spcBef>
                <a:spcPts val="3200"/>
              </a:spcBef>
              <a:defRPr sz="5760"/>
            </a:pPr>
            <a:r>
              <a:t>Be guided by Jesus’ love for us (v. 14).</a:t>
            </a:r>
          </a:p>
          <a:p>
            <a:pPr marL="438911" indent="-438911" defTabSz="1755604">
              <a:spcBef>
                <a:spcPts val="3200"/>
              </a:spcBef>
              <a:defRPr sz="5760"/>
            </a:pPr>
            <a:r>
              <a:t>Be an ambassador for Jesus (v. 20).</a:t>
            </a:r>
          </a:p>
          <a:p>
            <a:pPr marL="438911" indent="-438911" defTabSz="1755604">
              <a:spcBef>
                <a:spcPts val="3200"/>
              </a:spcBef>
              <a:defRPr sz="5760"/>
            </a:pPr>
            <a:r>
              <a:t>Long to put on your heavenly dwelling (v. 2).</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2" name="Paul's Third Missionary Journey.png" descr="Paul's Third Missionary Journey.png"/>
          <p:cNvPicPr>
            <a:picLocks noChangeAspect="1"/>
          </p:cNvPicPr>
          <p:nvPr/>
        </p:nvPicPr>
        <p:blipFill>
          <a:blip r:embed="rId2">
            <a:extLst/>
          </a:blip>
          <a:stretch>
            <a:fillRect/>
          </a:stretch>
        </p:blipFill>
        <p:spPr>
          <a:xfrm>
            <a:off x="-1" y="-568247"/>
            <a:ext cx="24384001" cy="14852494"/>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4" name="Screenshot 2022-09-01 at 04.54.28.png" descr="Screenshot 2022-09-01 at 04.54.28.png"/>
          <p:cNvPicPr>
            <a:picLocks noChangeAspect="1"/>
          </p:cNvPicPr>
          <p:nvPr/>
        </p:nvPicPr>
        <p:blipFill>
          <a:blip r:embed="rId2">
            <a:extLst/>
          </a:blip>
          <a:stretch>
            <a:fillRect/>
          </a:stretch>
        </p:blipFill>
        <p:spPr>
          <a:xfrm>
            <a:off x="-1" y="2870985"/>
            <a:ext cx="24384001" cy="797403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6" name="Paul’s Purposes in Writing"/>
          <p:cNvSpPr txBox="1"/>
          <p:nvPr>
            <p:ph type="title"/>
          </p:nvPr>
        </p:nvSpPr>
        <p:spPr>
          <a:prstGeom prst="rect">
            <a:avLst/>
          </a:prstGeom>
        </p:spPr>
        <p:txBody>
          <a:bodyPr/>
          <a:lstStyle/>
          <a:p>
            <a:pPr/>
            <a:r>
              <a:t>Paul’s Purposes in Writing</a:t>
            </a:r>
          </a:p>
        </p:txBody>
      </p:sp>
      <p:sp>
        <p:nvSpPr>
          <p:cNvPr id="177" name="2 Corinthian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2 Corinthians</a:t>
            </a:r>
          </a:p>
        </p:txBody>
      </p:sp>
      <p:sp>
        <p:nvSpPr>
          <p:cNvPr id="178" name="Encourage the repentant majority (1:3-5).…"/>
          <p:cNvSpPr txBox="1"/>
          <p:nvPr>
            <p:ph type="body" idx="1"/>
          </p:nvPr>
        </p:nvSpPr>
        <p:spPr>
          <a:prstGeom prst="rect">
            <a:avLst/>
          </a:prstGeom>
        </p:spPr>
        <p:txBody>
          <a:bodyPr/>
          <a:lstStyle/>
          <a:p>
            <a:pPr marL="609600" indent="-609600">
              <a:defRPr sz="6000"/>
            </a:pPr>
            <a:r>
              <a:t>Encourage the repentant majority (1:3-5).</a:t>
            </a:r>
          </a:p>
          <a:p>
            <a:pPr marL="609600" indent="-609600">
              <a:defRPr sz="6000"/>
            </a:pPr>
            <a:r>
              <a:t>Explain his changed travel plans (1:16-17).</a:t>
            </a:r>
          </a:p>
          <a:p>
            <a:pPr marL="609600" indent="-609600">
              <a:defRPr sz="6000"/>
            </a:pPr>
            <a:r>
              <a:t>Complete the financial collection for the saints in Judea (8:7).</a:t>
            </a:r>
          </a:p>
          <a:p>
            <a:pPr marL="609600" indent="-609600">
              <a:defRPr sz="6000"/>
            </a:pPr>
            <a:r>
              <a:t>Vindicate his apostleship in view of criticisms (11:5).</a:t>
            </a:r>
          </a:p>
          <a:p>
            <a:pPr marL="609600" indent="-609600">
              <a:defRPr sz="6000"/>
            </a:pPr>
            <a:r>
              <a:t>Prepare for this third visit to Corinth (13:10).</a:t>
            </a:r>
          </a:p>
          <a:p>
            <a:pPr marL="609600" indent="-609600">
              <a:defRPr sz="6000"/>
            </a:pPr>
            <a:r>
              <a:t>Promote restoration of the rebellious minority (13:9-11).</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80" name="2 Corinthians at a Glance"/>
          <p:cNvGraphicFramePr/>
          <p:nvPr/>
        </p:nvGraphicFramePr>
        <p:xfrm>
          <a:off x="1265866" y="596674"/>
          <a:ext cx="21864968" cy="12515468"/>
        </p:xfrm>
        <a:graphic xmlns:a="http://schemas.openxmlformats.org/drawingml/2006/main">
          <a:graphicData uri="http://schemas.openxmlformats.org/drawingml/2006/table">
            <a:tbl>
              <a:tblPr firstCol="1" firstRow="1" lastCol="0" lastRow="0" bandCol="0" bandRow="0" rtl="0">
                <a:tableStyleId>{C7B018BB-80A7-4F77-B60F-C8B233D01FF8}</a:tableStyleId>
              </a:tblPr>
              <a:tblGrid>
                <a:gridCol w="1087702"/>
                <a:gridCol w="2237539"/>
                <a:gridCol w="3632515"/>
                <a:gridCol w="4653259"/>
                <a:gridCol w="10241251"/>
              </a:tblGrid>
              <a:tr h="857880">
                <a:tc gridSpan="5">
                  <a:txBody>
                    <a:bodyPr/>
                    <a:lstStyle/>
                    <a:p>
                      <a:pPr defTabSz="825500">
                        <a:defRPr b="0">
                          <a:solidFill>
                            <a:srgbClr val="000000"/>
                          </a:solidFill>
                        </a:defRPr>
                      </a:pPr>
                      <a:r>
                        <a:rPr b="1" sz="5000">
                          <a:solidFill>
                            <a:srgbClr val="FFFFFF"/>
                          </a:solidFill>
                        </a:rPr>
                        <a:t>2 Corinthians at a Glance</a:t>
                      </a:r>
                    </a:p>
                  </a:txBody>
                  <a:tcPr marL="50800" marR="50800" marT="50800" marB="50800" anchor="ctr" anchorCtr="0" horzOverflow="overflow">
                    <a:lnL/>
                    <a:lnR/>
                    <a:lnT/>
                    <a:solidFill>
                      <a:srgbClr val="000000">
                        <a:alpha val="0"/>
                      </a:srgbClr>
                    </a:solidFill>
                  </a:tcPr>
                </a:tc>
                <a:tc hMerge="1">
                  <a:tcPr/>
                </a:tc>
                <a:tc hMerge="1">
                  <a:tcPr/>
                </a:tc>
                <a:tc hMerge="1">
                  <a:tcPr/>
                </a:tc>
                <a:tc hMerge="1">
                  <a:tcPr/>
                </a:tc>
              </a:tr>
              <a:tr h="832639">
                <a:tc>
                  <a:txBody>
                    <a:bodyPr/>
                    <a:lstStyle/>
                    <a:p>
                      <a:pPr defTabSz="914400">
                        <a:tabLst>
                          <a:tab pos="1663700" algn="l"/>
                        </a:tabLst>
                        <a:defRPr b="0">
                          <a:solidFill>
                            <a:srgbClr val="000000"/>
                          </a:solidFill>
                        </a:defRPr>
                      </a:pPr>
                      <a:r>
                        <a:rPr b="1" sz="3200">
                          <a:solidFill>
                            <a:srgbClr val="FFFFFF"/>
                          </a:solidFill>
                        </a:rPr>
                        <a:t>Ch.</a:t>
                      </a:r>
                    </a:p>
                  </a:txBody>
                  <a:tcPr marL="50800" marR="50800" marT="50800" marB="50800" anchor="ctr" anchorCtr="0" horzOverflow="overflow">
                    <a:lnR w="12700">
                      <a:solidFill>
                        <a:srgbClr val="A9A9A9"/>
                      </a:solidFill>
                      <a:miter lim="400000"/>
                    </a:lnR>
                    <a:solidFill>
                      <a:srgbClr val="014D80"/>
                    </a:solidFill>
                  </a:tcPr>
                </a:tc>
                <a:tc>
                  <a:txBody>
                    <a:bodyPr/>
                    <a:lstStyle/>
                    <a:p>
                      <a:pPr defTabSz="914400">
                        <a:tabLst>
                          <a:tab pos="1663700" algn="l"/>
                        </a:tabLst>
                        <a:defRPr>
                          <a:solidFill>
                            <a:srgbClr val="000000"/>
                          </a:solidFill>
                        </a:defRPr>
                      </a:pPr>
                      <a:r>
                        <a:rPr b="1" sz="3200">
                          <a:solidFill>
                            <a:srgbClr val="FFFFFF"/>
                          </a:solidFill>
                        </a:rPr>
                        <a:t>Section</a:t>
                      </a:r>
                    </a:p>
                  </a:txBody>
                  <a:tcPr marL="50800" marR="50800" marT="50800" marB="50800" anchor="ctr" anchorCtr="0" horzOverflow="overflow">
                    <a:lnL w="12700">
                      <a:solidFill>
                        <a:srgbClr val="A9A9A9"/>
                      </a:solidFill>
                      <a:miter lim="400000"/>
                    </a:lnL>
                    <a:solidFill>
                      <a:srgbClr val="014D80"/>
                    </a:solidFill>
                  </a:tcPr>
                </a:tc>
                <a:tc>
                  <a:txBody>
                    <a:bodyPr/>
                    <a:lstStyle/>
                    <a:p>
                      <a:pPr defTabSz="914400">
                        <a:tabLst>
                          <a:tab pos="1663700" algn="l"/>
                        </a:tabLst>
                        <a:defRPr>
                          <a:solidFill>
                            <a:srgbClr val="000000"/>
                          </a:solidFill>
                        </a:defRPr>
                      </a:pPr>
                      <a:r>
                        <a:rPr b="1" sz="3200">
                          <a:solidFill>
                            <a:srgbClr val="FFFFFF"/>
                          </a:solidFill>
                        </a:rPr>
                        <a:t>Sub-Section</a:t>
                      </a:r>
                    </a:p>
                  </a:txBody>
                  <a:tcPr marL="50800" marR="50800" marT="50800" marB="50800" anchor="ctr" anchorCtr="0" horzOverflow="overflow">
                    <a:solidFill>
                      <a:srgbClr val="014D80"/>
                    </a:solidFill>
                  </a:tcPr>
                </a:tc>
                <a:tc>
                  <a:txBody>
                    <a:bodyPr/>
                    <a:lstStyle/>
                    <a:p>
                      <a:pPr defTabSz="914400">
                        <a:tabLst>
                          <a:tab pos="1663700" algn="l"/>
                        </a:tabLst>
                        <a:defRPr>
                          <a:solidFill>
                            <a:srgbClr val="000000"/>
                          </a:solidFill>
                        </a:defRPr>
                      </a:pPr>
                      <a:r>
                        <a:rPr b="1" sz="3200">
                          <a:solidFill>
                            <a:srgbClr val="FFFFFF"/>
                          </a:solidFill>
                        </a:rPr>
                        <a:t>Sub-Sub Section</a:t>
                      </a:r>
                    </a:p>
                  </a:txBody>
                  <a:tcPr marL="50800" marR="50800" marT="50800" marB="50800" anchor="ctr" anchorCtr="0" horzOverflow="overflow">
                    <a:solidFill>
                      <a:srgbClr val="014D80"/>
                    </a:solidFill>
                  </a:tcPr>
                </a:tc>
                <a:tc>
                  <a:txBody>
                    <a:bodyPr/>
                    <a:lstStyle/>
                    <a:p>
                      <a:pPr defTabSz="914400">
                        <a:tabLst>
                          <a:tab pos="1663700" algn="l"/>
                        </a:tabLst>
                        <a:defRPr>
                          <a:solidFill>
                            <a:srgbClr val="000000"/>
                          </a:solidFill>
                        </a:defRPr>
                      </a:pPr>
                      <a:r>
                        <a:rPr b="1" sz="3200">
                          <a:solidFill>
                            <a:srgbClr val="FFFFFF"/>
                          </a:solidFill>
                        </a:rPr>
                        <a:t>Ch. Themes</a:t>
                      </a:r>
                    </a:p>
                  </a:txBody>
                  <a:tcPr marL="50800" marR="50800" marT="50800" marB="50800" anchor="ctr" anchorCtr="0" horzOverflow="overflow">
                    <a:solidFill>
                      <a:srgbClr val="014D80"/>
                    </a:solidFill>
                  </a:tcPr>
                </a:tc>
              </a:tr>
              <a:tr h="832639">
                <a:tc>
                  <a:txBody>
                    <a:bodyPr/>
                    <a:lstStyle/>
                    <a:p>
                      <a:pPr defTabSz="914400">
                        <a:tabLst>
                          <a:tab pos="1663700" algn="l"/>
                        </a:tabLst>
                        <a:defRPr b="0">
                          <a:solidFill>
                            <a:srgbClr val="000000"/>
                          </a:solidFill>
                        </a:defRPr>
                      </a:pPr>
                      <a:r>
                        <a:rPr b="1" sz="3200">
                          <a:solidFill>
                            <a:srgbClr val="FFFFFF"/>
                          </a:solidFill>
                        </a:rPr>
                        <a:t>1</a:t>
                      </a:r>
                    </a:p>
                  </a:txBody>
                  <a:tcPr marL="50800" marR="50800" marT="50800" marB="50800" anchor="ctr" anchorCtr="0" horzOverflow="overflow"/>
                </a:tc>
                <a:tc rowSpan="9">
                  <a:txBody>
                    <a:bodyPr/>
                    <a:lstStyle/>
                    <a:p>
                      <a:pPr defTabSz="914400">
                        <a:defRPr>
                          <a:solidFill>
                            <a:srgbClr val="000000"/>
                          </a:solidFill>
                        </a:defRPr>
                      </a:pPr>
                      <a:r>
                        <a:rPr sz="3200">
                          <a:solidFill>
                            <a:srgbClr val="FFFFFF"/>
                          </a:solidFill>
                        </a:rPr>
                        <a:t>Repentent Majority</a:t>
                      </a:r>
                    </a:p>
                  </a:txBody>
                  <a:tcPr marL="50800" marR="50800" marT="50800" marB="50800" anchor="ctr" anchorCtr="0" horzOverflow="overflow"/>
                </a:tc>
                <a:tc rowSpan="5">
                  <a:txBody>
                    <a:bodyPr/>
                    <a:lstStyle/>
                    <a:p>
                      <a:pPr defTabSz="914400">
                        <a:defRPr>
                          <a:solidFill>
                            <a:srgbClr val="000000"/>
                          </a:solidFill>
                        </a:defRPr>
                      </a:pPr>
                      <a:r>
                        <a:rPr sz="3200">
                          <a:solidFill>
                            <a:srgbClr val="FFFFFF"/>
                          </a:solidFill>
                        </a:rPr>
                        <a:t>Explanation:
Paul’s Account of His Ministry</a:t>
                      </a:r>
                    </a:p>
                  </a:txBody>
                  <a:tcPr marL="50800" marR="50800" marT="50800" marB="50800" anchor="ctr" anchorCtr="0" horzOverflow="overflow"/>
                </a:tc>
                <a:tc rowSpan="2">
                  <a:txBody>
                    <a:bodyPr/>
                    <a:lstStyle/>
                    <a:p>
                      <a:pPr defTabSz="914400">
                        <a:defRPr>
                          <a:solidFill>
                            <a:srgbClr val="000000"/>
                          </a:solidFill>
                        </a:defRPr>
                      </a:pPr>
                      <a:r>
                        <a:rPr sz="3200">
                          <a:solidFill>
                            <a:srgbClr val="FFFFFF"/>
                          </a:solidFill>
                        </a:rPr>
                        <a:t>Paul’s Motive</a:t>
                      </a:r>
                    </a:p>
                  </a:txBody>
                  <a:tcPr marL="50800" marR="50800" marT="50800" marB="50800" anchor="ctr" anchorCtr="0" horzOverflow="overflow"/>
                </a:tc>
                <a:tc>
                  <a:txBody>
                    <a:bodyPr/>
                    <a:lstStyle/>
                    <a:p>
                      <a:pPr defTabSz="914400">
                        <a:defRPr>
                          <a:solidFill>
                            <a:srgbClr val="000000"/>
                          </a:solidFill>
                        </a:defRPr>
                      </a:pPr>
                      <a:r>
                        <a:rPr sz="3200">
                          <a:solidFill>
                            <a:srgbClr val="FFFFFF"/>
                          </a:solidFill>
                        </a:rPr>
                        <a:t>Comfort in Affliction</a:t>
                      </a:r>
                    </a:p>
                  </a:txBody>
                  <a:tcPr marL="50800" marR="50800" marT="50800" marB="50800" anchor="ctr" anchorCtr="0" horzOverflow="overflow"/>
                </a:tc>
              </a:tr>
              <a:tr h="832639">
                <a:tc>
                  <a:txBody>
                    <a:bodyPr/>
                    <a:lstStyle/>
                    <a:p>
                      <a:pPr defTabSz="914400">
                        <a:tabLst>
                          <a:tab pos="1663700" algn="l"/>
                        </a:tabLst>
                        <a:defRPr b="0">
                          <a:solidFill>
                            <a:srgbClr val="000000"/>
                          </a:solidFill>
                        </a:defRPr>
                      </a:pPr>
                      <a:r>
                        <a:rPr b="1" sz="3200">
                          <a:solidFill>
                            <a:srgbClr val="FFFFFF"/>
                          </a:solidFill>
                        </a:rPr>
                        <a:t>2</a:t>
                      </a:r>
                    </a:p>
                  </a:txBody>
                  <a:tcPr marL="50800" marR="50800" marT="50800" marB="50800" anchor="ctr" anchorCtr="0" horzOverflow="overflow"/>
                </a:tc>
                <a:tc vMerge="1">
                  <a:tcPr/>
                </a:tc>
                <a:tc vMerge="1">
                  <a:tcPr/>
                </a:tc>
                <a:tc vMerge="1">
                  <a:tcPr/>
                </a:tc>
                <a:tc>
                  <a:txBody>
                    <a:bodyPr/>
                    <a:lstStyle/>
                    <a:p>
                      <a:pPr defTabSz="914400">
                        <a:defRPr>
                          <a:solidFill>
                            <a:srgbClr val="000000"/>
                          </a:solidFill>
                        </a:defRPr>
                      </a:pPr>
                      <a:r>
                        <a:rPr sz="3200">
                          <a:solidFill>
                            <a:srgbClr val="FFFFFF"/>
                          </a:solidFill>
                        </a:rPr>
                        <a:t>Reaffirm Your Love</a:t>
                      </a:r>
                    </a:p>
                  </a:txBody>
                  <a:tcPr marL="50800" marR="50800" marT="50800" marB="50800" anchor="ctr" anchorCtr="0" horzOverflow="overflow"/>
                </a:tc>
              </a:tr>
              <a:tr h="832639">
                <a:tc>
                  <a:txBody>
                    <a:bodyPr/>
                    <a:lstStyle/>
                    <a:p>
                      <a:pPr defTabSz="914400">
                        <a:tabLst>
                          <a:tab pos="1663700" algn="l"/>
                        </a:tabLst>
                        <a:defRPr b="0">
                          <a:solidFill>
                            <a:srgbClr val="000000"/>
                          </a:solidFill>
                        </a:defRPr>
                      </a:pPr>
                      <a:r>
                        <a:rPr b="1" sz="3200">
                          <a:solidFill>
                            <a:srgbClr val="FFFFFF"/>
                          </a:solidFill>
                        </a:rPr>
                        <a:t>3</a:t>
                      </a:r>
                    </a:p>
                  </a:txBody>
                  <a:tcPr marL="50800" marR="50800" marT="50800" marB="50800" anchor="ctr" anchorCtr="0" horzOverflow="overflow"/>
                </a:tc>
                <a:tc vMerge="1">
                  <a:tcPr/>
                </a:tc>
                <a:tc vMerge="1">
                  <a:tcPr/>
                </a:tc>
                <a:tc rowSpan="3">
                  <a:txBody>
                    <a:bodyPr/>
                    <a:lstStyle/>
                    <a:p>
                      <a:pPr defTabSz="914400">
                        <a:defRPr>
                          <a:solidFill>
                            <a:srgbClr val="000000"/>
                          </a:solidFill>
                        </a:defRPr>
                      </a:pPr>
                      <a:r>
                        <a:rPr sz="3200">
                          <a:solidFill>
                            <a:srgbClr val="FFFFFF"/>
                          </a:solidFill>
                        </a:rPr>
                        <a:t>Paul’s Message</a:t>
                      </a:r>
                    </a:p>
                  </a:txBody>
                  <a:tcPr marL="50800" marR="50800" marT="50800" marB="50800" anchor="ctr" anchorCtr="0" horzOverflow="overflow"/>
                </a:tc>
                <a:tc>
                  <a:txBody>
                    <a:bodyPr/>
                    <a:lstStyle/>
                    <a:p>
                      <a:pPr defTabSz="914400">
                        <a:defRPr>
                          <a:solidFill>
                            <a:srgbClr val="000000"/>
                          </a:solidFill>
                        </a:defRPr>
                      </a:pPr>
                      <a:r>
                        <a:rPr sz="3200">
                          <a:solidFill>
                            <a:srgbClr val="FFFFFF"/>
                          </a:solidFill>
                        </a:rPr>
                        <a:t>Ministers of a New Covenant</a:t>
                      </a:r>
                    </a:p>
                  </a:txBody>
                  <a:tcPr marL="50800" marR="50800" marT="50800" marB="50800" anchor="ctr" anchorCtr="0" horzOverflow="overflow"/>
                </a:tc>
              </a:tr>
              <a:tr h="832639">
                <a:tc>
                  <a:txBody>
                    <a:bodyPr/>
                    <a:lstStyle/>
                    <a:p>
                      <a:pPr defTabSz="914400">
                        <a:tabLst>
                          <a:tab pos="1663700" algn="l"/>
                        </a:tabLst>
                        <a:defRPr b="0">
                          <a:solidFill>
                            <a:srgbClr val="000000"/>
                          </a:solidFill>
                        </a:defRPr>
                      </a:pPr>
                      <a:r>
                        <a:rPr b="1" sz="3200">
                          <a:solidFill>
                            <a:srgbClr val="FFFFFF"/>
                          </a:solidFill>
                        </a:rPr>
                        <a:t>4</a:t>
                      </a:r>
                    </a:p>
                  </a:txBody>
                  <a:tcPr marL="50800" marR="50800" marT="50800" marB="50800" anchor="ctr" anchorCtr="0" horzOverflow="overflow"/>
                </a:tc>
                <a:tc vMerge="1">
                  <a:tcPr/>
                </a:tc>
                <a:tc vMerge="1">
                  <a:tcPr/>
                </a:tc>
                <a:tc vMerge="1">
                  <a:tcPr/>
                </a:tc>
                <a:tc>
                  <a:txBody>
                    <a:bodyPr/>
                    <a:lstStyle/>
                    <a:p>
                      <a:pPr defTabSz="914400">
                        <a:defRPr>
                          <a:solidFill>
                            <a:srgbClr val="000000"/>
                          </a:solidFill>
                        </a:defRPr>
                      </a:pPr>
                      <a:r>
                        <a:rPr sz="3200">
                          <a:solidFill>
                            <a:srgbClr val="FFFFFF"/>
                          </a:solidFill>
                        </a:rPr>
                        <a:t>Don’t Lose Heart</a:t>
                      </a:r>
                    </a:p>
                  </a:txBody>
                  <a:tcPr marL="50800" marR="50800" marT="50800" marB="50800" anchor="ctr" anchorCtr="0" horzOverflow="overflow"/>
                </a:tc>
              </a:tr>
              <a:tr h="832639">
                <a:tc>
                  <a:txBody>
                    <a:bodyPr/>
                    <a:lstStyle/>
                    <a:p>
                      <a:pPr defTabSz="914400">
                        <a:tabLst>
                          <a:tab pos="1663700" algn="l"/>
                        </a:tabLst>
                        <a:defRPr b="0">
                          <a:solidFill>
                            <a:srgbClr val="000000"/>
                          </a:solidFill>
                        </a:defRPr>
                      </a:pPr>
                      <a:r>
                        <a:rPr b="1" sz="3200">
                          <a:solidFill>
                            <a:srgbClr val="FFFFFF"/>
                          </a:solidFill>
                        </a:rPr>
                        <a:t>5</a:t>
                      </a:r>
                    </a:p>
                  </a:txBody>
                  <a:tcPr marL="50800" marR="50800" marT="50800" marB="50800" anchor="ctr" anchorCtr="0" horzOverflow="overflow"/>
                </a:tc>
                <a:tc vMerge="1">
                  <a:tcPr/>
                </a:tc>
                <a:tc vMerge="1">
                  <a:tcPr/>
                </a:tc>
                <a:tc vMerge="1">
                  <a:tcPr/>
                </a:tc>
                <a:tc>
                  <a:txBody>
                    <a:bodyPr/>
                    <a:lstStyle/>
                    <a:p>
                      <a:pPr defTabSz="914400">
                        <a:defRPr>
                          <a:solidFill>
                            <a:srgbClr val="000000"/>
                          </a:solidFill>
                        </a:defRPr>
                      </a:pPr>
                      <a:r>
                        <a:rPr sz="3200">
                          <a:solidFill>
                            <a:srgbClr val="FFFFFF"/>
                          </a:solidFill>
                        </a:rPr>
                        <a:t>Ambassadors of Reconciliation</a:t>
                      </a:r>
                    </a:p>
                  </a:txBody>
                  <a:tcPr marL="50800" marR="50800" marT="50800" marB="50800" anchor="ctr" anchorCtr="0" horzOverflow="overflow"/>
                </a:tc>
              </a:tr>
              <a:tr h="832639">
                <a:tc>
                  <a:txBody>
                    <a:bodyPr/>
                    <a:lstStyle/>
                    <a:p>
                      <a:pPr defTabSz="914400">
                        <a:tabLst>
                          <a:tab pos="1663700" algn="l"/>
                        </a:tabLst>
                        <a:defRPr b="0">
                          <a:solidFill>
                            <a:srgbClr val="000000"/>
                          </a:solidFill>
                        </a:defRPr>
                      </a:pPr>
                      <a:r>
                        <a:rPr b="1" sz="3200">
                          <a:solidFill>
                            <a:srgbClr val="FFFFFF"/>
                          </a:solidFill>
                        </a:rPr>
                        <a:t>6</a:t>
                      </a:r>
                    </a:p>
                  </a:txBody>
                  <a:tcPr marL="50800" marR="50800" marT="50800" marB="50800" anchor="ctr" anchorCtr="0" horzOverflow="overflow"/>
                </a:tc>
                <a:tc vMerge="1">
                  <a:tcPr/>
                </a:tc>
                <a:tc rowSpan="4">
                  <a:txBody>
                    <a:bodyPr/>
                    <a:lstStyle/>
                    <a:p>
                      <a:pPr defTabSz="914400">
                        <a:defRPr>
                          <a:solidFill>
                            <a:srgbClr val="000000"/>
                          </a:solidFill>
                        </a:defRPr>
                      </a:pPr>
                      <a:r>
                        <a:rPr sz="3200">
                          <a:solidFill>
                            <a:srgbClr val="FFFFFF"/>
                          </a:solidFill>
                        </a:rPr>
                        <a:t>Exhortation:
Paul’s Appeal to His Converts</a:t>
                      </a:r>
                    </a:p>
                  </a:txBody>
                  <a:tcPr marL="50800" marR="50800" marT="50800" marB="50800" anchor="ctr" anchorCtr="0" horzOverflow="overflow"/>
                </a:tc>
                <a:tc rowSpan="2">
                  <a:txBody>
                    <a:bodyPr/>
                    <a:lstStyle/>
                    <a:p>
                      <a:pPr defTabSz="914400">
                        <a:defRPr>
                          <a:solidFill>
                            <a:srgbClr val="000000"/>
                          </a:solidFill>
                        </a:defRPr>
                      </a:pPr>
                      <a:r>
                        <a:rPr sz="3200">
                          <a:solidFill>
                            <a:srgbClr val="FFFFFF"/>
                          </a:solidFill>
                        </a:rPr>
                        <a:t>On Things Spiritual</a:t>
                      </a:r>
                    </a:p>
                  </a:txBody>
                  <a:tcPr marL="50800" marR="50800" marT="50800" marB="50800" anchor="ctr" anchorCtr="0" horzOverflow="overflow"/>
                </a:tc>
                <a:tc>
                  <a:txBody>
                    <a:bodyPr/>
                    <a:lstStyle/>
                    <a:p>
                      <a:pPr defTabSz="914400">
                        <a:defRPr sz="3200"/>
                      </a:pPr>
                    </a:p>
                  </a:txBody>
                  <a:tcPr marL="50800" marR="50800" marT="50800" marB="50800" anchor="ctr" anchorCtr="0" horzOverflow="overflow"/>
                </a:tc>
              </a:tr>
              <a:tr h="832639">
                <a:tc>
                  <a:txBody>
                    <a:bodyPr/>
                    <a:lstStyle/>
                    <a:p>
                      <a:pPr defTabSz="914400">
                        <a:tabLst>
                          <a:tab pos="1663700" algn="l"/>
                        </a:tabLst>
                        <a:defRPr b="0">
                          <a:solidFill>
                            <a:srgbClr val="000000"/>
                          </a:solidFill>
                        </a:defRPr>
                      </a:pPr>
                      <a:r>
                        <a:rPr b="1" sz="3200">
                          <a:solidFill>
                            <a:srgbClr val="FFFFFF"/>
                          </a:solidFill>
                        </a:rPr>
                        <a:t>7</a:t>
                      </a:r>
                    </a:p>
                  </a:txBody>
                  <a:tcPr marL="50800" marR="50800" marT="50800" marB="50800" anchor="ctr" anchorCtr="0" horzOverflow="overflow"/>
                </a:tc>
                <a:tc vMerge="1">
                  <a:tcPr/>
                </a:tc>
                <a:tc vMerge="1">
                  <a:tcPr/>
                </a:tc>
                <a:tc vMerge="1">
                  <a:tcPr/>
                </a:tc>
                <a:tc>
                  <a:txBody>
                    <a:bodyPr/>
                    <a:lstStyle/>
                    <a:p>
                      <a:pPr defTabSz="914400">
                        <a:defRPr sz="3200"/>
                      </a:pPr>
                    </a:p>
                  </a:txBody>
                  <a:tcPr marL="50800" marR="50800" marT="50800" marB="50800" anchor="ctr" anchorCtr="0" horzOverflow="overflow"/>
                </a:tc>
              </a:tr>
              <a:tr h="832639">
                <a:tc>
                  <a:txBody>
                    <a:bodyPr/>
                    <a:lstStyle/>
                    <a:p>
                      <a:pPr defTabSz="914400">
                        <a:tabLst>
                          <a:tab pos="1663700" algn="l"/>
                        </a:tabLst>
                        <a:defRPr b="0">
                          <a:solidFill>
                            <a:srgbClr val="000000"/>
                          </a:solidFill>
                        </a:defRPr>
                      </a:pPr>
                      <a:r>
                        <a:rPr b="1" sz="3200">
                          <a:solidFill>
                            <a:srgbClr val="FFFFFF"/>
                          </a:solidFill>
                        </a:rPr>
                        <a:t>8</a:t>
                      </a:r>
                    </a:p>
                  </a:txBody>
                  <a:tcPr marL="50800" marR="50800" marT="50800" marB="50800" anchor="ctr" anchorCtr="0" horzOverflow="overflow"/>
                </a:tc>
                <a:tc vMerge="1">
                  <a:tcPr/>
                </a:tc>
                <a:tc vMerge="1">
                  <a:tcPr/>
                </a:tc>
                <a:tc rowSpan="2">
                  <a:txBody>
                    <a:bodyPr/>
                    <a:lstStyle/>
                    <a:p>
                      <a:pPr defTabSz="914400">
                        <a:defRPr>
                          <a:solidFill>
                            <a:srgbClr val="000000"/>
                          </a:solidFill>
                        </a:defRPr>
                      </a:pPr>
                      <a:r>
                        <a:rPr sz="3200">
                          <a:solidFill>
                            <a:srgbClr val="FFFFFF"/>
                          </a:solidFill>
                        </a:rPr>
                        <a:t>On Things Material</a:t>
                      </a:r>
                    </a:p>
                  </a:txBody>
                  <a:tcPr marL="50800" marR="50800" marT="50800" marB="50800" anchor="ctr" anchorCtr="0" horzOverflow="overflow"/>
                </a:tc>
                <a:tc>
                  <a:txBody>
                    <a:bodyPr/>
                    <a:lstStyle/>
                    <a:p>
                      <a:pPr defTabSz="914400">
                        <a:defRPr sz="3200"/>
                      </a:pPr>
                    </a:p>
                  </a:txBody>
                  <a:tcPr marL="50800" marR="50800" marT="50800" marB="50800" anchor="ctr" anchorCtr="0" horzOverflow="overflow"/>
                </a:tc>
              </a:tr>
              <a:tr h="832639">
                <a:tc>
                  <a:txBody>
                    <a:bodyPr/>
                    <a:lstStyle/>
                    <a:p>
                      <a:pPr defTabSz="914400">
                        <a:tabLst>
                          <a:tab pos="1663700" algn="l"/>
                        </a:tabLst>
                        <a:defRPr b="0">
                          <a:solidFill>
                            <a:srgbClr val="000000"/>
                          </a:solidFill>
                        </a:defRPr>
                      </a:pPr>
                      <a:r>
                        <a:rPr b="1" sz="3200">
                          <a:solidFill>
                            <a:srgbClr val="FFFFFF"/>
                          </a:solidFill>
                        </a:rPr>
                        <a:t>9</a:t>
                      </a:r>
                    </a:p>
                  </a:txBody>
                  <a:tcPr marL="50800" marR="50800" marT="50800" marB="50800" anchor="ctr" anchorCtr="0" horzOverflow="overflow"/>
                </a:tc>
                <a:tc vMerge="1">
                  <a:tcPr/>
                </a:tc>
                <a:tc vMerge="1">
                  <a:tcPr/>
                </a:tc>
                <a:tc vMerge="1">
                  <a:tcPr/>
                </a:tc>
                <a:tc>
                  <a:txBody>
                    <a:bodyPr/>
                    <a:lstStyle/>
                    <a:p>
                      <a:pPr defTabSz="914400">
                        <a:defRPr sz="3200"/>
                      </a:pPr>
                    </a:p>
                  </a:txBody>
                  <a:tcPr marL="50800" marR="50800" marT="50800" marB="50800" anchor="ctr" anchorCtr="0" horzOverflow="overflow"/>
                </a:tc>
              </a:tr>
              <a:tr h="832639">
                <a:tc>
                  <a:txBody>
                    <a:bodyPr/>
                    <a:lstStyle/>
                    <a:p>
                      <a:pPr defTabSz="914400">
                        <a:tabLst>
                          <a:tab pos="1663700" algn="l"/>
                        </a:tabLst>
                        <a:defRPr b="0">
                          <a:solidFill>
                            <a:srgbClr val="000000"/>
                          </a:solidFill>
                        </a:defRPr>
                      </a:pPr>
                      <a:r>
                        <a:rPr b="1" sz="3200">
                          <a:solidFill>
                            <a:srgbClr val="FFFFFF"/>
                          </a:solidFill>
                        </a:rPr>
                        <a:t>10</a:t>
                      </a:r>
                    </a:p>
                  </a:txBody>
                  <a:tcPr marL="50800" marR="50800" marT="50800" marB="50800" anchor="ctr" anchorCtr="0" horzOverflow="overflow"/>
                </a:tc>
                <a:tc rowSpan="4">
                  <a:txBody>
                    <a:bodyPr/>
                    <a:lstStyle/>
                    <a:p>
                      <a:pPr defTabSz="914400">
                        <a:defRPr>
                          <a:solidFill>
                            <a:srgbClr val="000000"/>
                          </a:solidFill>
                        </a:defRPr>
                      </a:pPr>
                      <a:r>
                        <a:rPr sz="3200">
                          <a:solidFill>
                            <a:srgbClr val="FFFFFF"/>
                          </a:solidFill>
                        </a:rPr>
                        <a:t>Rebellious Minority</a:t>
                      </a:r>
                    </a:p>
                  </a:txBody>
                  <a:tcPr marL="50800" marR="50800" marT="50800" marB="50800" anchor="ctr" anchorCtr="0" horzOverflow="overflow"/>
                </a:tc>
                <a:tc rowSpan="4">
                  <a:txBody>
                    <a:bodyPr/>
                    <a:lstStyle/>
                    <a:p>
                      <a:pPr defTabSz="914400">
                        <a:defRPr>
                          <a:solidFill>
                            <a:srgbClr val="000000"/>
                          </a:solidFill>
                        </a:defRPr>
                      </a:pPr>
                      <a:r>
                        <a:rPr sz="3200">
                          <a:solidFill>
                            <a:srgbClr val="FFFFFF"/>
                          </a:solidFill>
                        </a:rPr>
                        <a:t>Vindication:
Paul’s Answer to His Critics</a:t>
                      </a:r>
                    </a:p>
                  </a:txBody>
                  <a:tcPr marL="50800" marR="50800" marT="50800" marB="50800" anchor="ctr" anchorCtr="0" horzOverflow="overflow"/>
                </a:tc>
                <a:tc rowSpan="4">
                  <a:txBody>
                    <a:bodyPr/>
                    <a:lstStyle/>
                    <a:p>
                      <a:pPr defTabSz="914400">
                        <a:defRPr>
                          <a:solidFill>
                            <a:srgbClr val="000000"/>
                          </a:solidFill>
                        </a:defRPr>
                      </a:pPr>
                      <a:r>
                        <a:rPr sz="3200">
                          <a:solidFill>
                            <a:srgbClr val="FFFFFF"/>
                          </a:solidFill>
                        </a:rPr>
                        <a:t>The Critics and Their Pretensions
The Apostle and His Credentials</a:t>
                      </a:r>
                    </a:p>
                  </a:txBody>
                  <a:tcPr marL="50800" marR="50800" marT="50800" marB="50800" anchor="ctr" anchorCtr="0" horzOverflow="overflow"/>
                </a:tc>
                <a:tc>
                  <a:txBody>
                    <a:bodyPr/>
                    <a:lstStyle/>
                    <a:p>
                      <a:pPr defTabSz="914400">
                        <a:defRPr sz="3200"/>
                      </a:pPr>
                    </a:p>
                  </a:txBody>
                  <a:tcPr marL="50800" marR="50800" marT="50800" marB="50800" anchor="ctr" anchorCtr="0" horzOverflow="overflow"/>
                </a:tc>
              </a:tr>
              <a:tr h="832639">
                <a:tc>
                  <a:txBody>
                    <a:bodyPr/>
                    <a:lstStyle/>
                    <a:p>
                      <a:pPr defTabSz="914400">
                        <a:tabLst>
                          <a:tab pos="1663700" algn="l"/>
                        </a:tabLst>
                        <a:defRPr b="0">
                          <a:solidFill>
                            <a:srgbClr val="000000"/>
                          </a:solidFill>
                        </a:defRPr>
                      </a:pPr>
                      <a:r>
                        <a:rPr b="1" sz="3200">
                          <a:solidFill>
                            <a:srgbClr val="FFFFFF"/>
                          </a:solidFill>
                        </a:rPr>
                        <a:t>11</a:t>
                      </a:r>
                    </a:p>
                  </a:txBody>
                  <a:tcPr marL="50800" marR="50800" marT="50800" marB="50800" anchor="ctr" anchorCtr="0" horzOverflow="overflow"/>
                </a:tc>
                <a:tc vMerge="1">
                  <a:tcPr/>
                </a:tc>
                <a:tc vMerge="1">
                  <a:tcPr/>
                </a:tc>
                <a:tc vMerge="1">
                  <a:tcPr/>
                </a:tc>
                <a:tc>
                  <a:txBody>
                    <a:bodyPr/>
                    <a:lstStyle/>
                    <a:p>
                      <a:pPr defTabSz="914400">
                        <a:defRPr sz="3200"/>
                      </a:pPr>
                    </a:p>
                  </a:txBody>
                  <a:tcPr marL="50800" marR="50800" marT="50800" marB="50800" anchor="ctr" anchorCtr="0" horzOverflow="overflow"/>
                </a:tc>
              </a:tr>
              <a:tr h="832639">
                <a:tc>
                  <a:txBody>
                    <a:bodyPr/>
                    <a:lstStyle/>
                    <a:p>
                      <a:pPr defTabSz="914400">
                        <a:tabLst>
                          <a:tab pos="1663700" algn="l"/>
                        </a:tabLst>
                        <a:defRPr b="0">
                          <a:solidFill>
                            <a:srgbClr val="000000"/>
                          </a:solidFill>
                        </a:defRPr>
                      </a:pPr>
                      <a:r>
                        <a:rPr b="1" sz="3200">
                          <a:solidFill>
                            <a:srgbClr val="FFFFFF"/>
                          </a:solidFill>
                        </a:rPr>
                        <a:t>12</a:t>
                      </a:r>
                    </a:p>
                  </a:txBody>
                  <a:tcPr marL="50800" marR="50800" marT="50800" marB="50800" anchor="ctr" anchorCtr="0" horzOverflow="overflow"/>
                </a:tc>
                <a:tc vMerge="1">
                  <a:tcPr/>
                </a:tc>
                <a:tc vMerge="1">
                  <a:tcPr/>
                </a:tc>
                <a:tc vMerge="1">
                  <a:tcPr/>
                </a:tc>
                <a:tc>
                  <a:txBody>
                    <a:bodyPr/>
                    <a:lstStyle/>
                    <a:p>
                      <a:pPr defTabSz="914400">
                        <a:defRPr sz="3200"/>
                      </a:pPr>
                    </a:p>
                  </a:txBody>
                  <a:tcPr marL="50800" marR="50800" marT="50800" marB="50800" anchor="ctr" anchorCtr="0" horzOverflow="overflow"/>
                </a:tc>
              </a:tr>
              <a:tr h="832639">
                <a:tc>
                  <a:txBody>
                    <a:bodyPr/>
                    <a:lstStyle/>
                    <a:p>
                      <a:pPr defTabSz="914400">
                        <a:tabLst>
                          <a:tab pos="1663700" algn="l"/>
                        </a:tabLst>
                        <a:defRPr b="0">
                          <a:solidFill>
                            <a:srgbClr val="000000"/>
                          </a:solidFill>
                        </a:defRPr>
                      </a:pPr>
                      <a:r>
                        <a:rPr b="1" sz="3200">
                          <a:solidFill>
                            <a:srgbClr val="FFFFFF"/>
                          </a:solidFill>
                        </a:rPr>
                        <a:t>13</a:t>
                      </a:r>
                    </a:p>
                  </a:txBody>
                  <a:tcPr marL="50800" marR="50800" marT="50800" marB="50800" anchor="ctr" anchorCtr="0" horzOverflow="overflow"/>
                </a:tc>
                <a:tc vMerge="1">
                  <a:tcPr/>
                </a:tc>
                <a:tc vMerge="1">
                  <a:tcPr/>
                </a:tc>
                <a:tc vMerge="1">
                  <a:tcPr/>
                </a:tc>
                <a:tc>
                  <a:txBody>
                    <a:bodyPr/>
                    <a:lstStyle/>
                    <a:p>
                      <a:pPr defTabSz="914400">
                        <a:defRPr sz="3200"/>
                      </a:pPr>
                    </a:p>
                  </a:txBody>
                  <a:tcPr marL="50800" marR="50800" marT="50800" marB="50800" anchor="ctr" anchorCtr="0" horzOverflow="overflow"/>
                </a:tc>
              </a:tr>
            </a:tbl>
          </a:graphicData>
        </a:graphic>
      </p:graphicFrame>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2" name="2 Corinthians 5"/>
          <p:cNvSpPr txBox="1"/>
          <p:nvPr>
            <p:ph type="title"/>
          </p:nvPr>
        </p:nvSpPr>
        <p:spPr>
          <a:prstGeom prst="rect">
            <a:avLst/>
          </a:prstGeom>
        </p:spPr>
        <p:txBody>
          <a:bodyPr/>
          <a:lstStyle/>
          <a:p>
            <a:pPr/>
            <a:r>
              <a:t>2 Corinthians 5</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4" name="Ambassadors of Reconciliation"/>
          <p:cNvSpPr txBox="1"/>
          <p:nvPr>
            <p:ph type="title"/>
          </p:nvPr>
        </p:nvSpPr>
        <p:spPr>
          <a:prstGeom prst="rect">
            <a:avLst/>
          </a:prstGeom>
        </p:spPr>
        <p:txBody>
          <a:bodyPr/>
          <a:lstStyle/>
          <a:p>
            <a:pPr/>
            <a:r>
              <a:t>Ambassadors of Reconciliation</a:t>
            </a:r>
          </a:p>
        </p:txBody>
      </p:sp>
      <p:sp>
        <p:nvSpPr>
          <p:cNvPr id="185" name="2 Corinthians 5"/>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2 Corinthians 5</a:t>
            </a:r>
          </a:p>
        </p:txBody>
      </p:sp>
      <p:sp>
        <p:nvSpPr>
          <p:cNvPr id="186" name="The Mortal Swallowed Up by Life (vv. 1-5)…"/>
          <p:cNvSpPr txBox="1"/>
          <p:nvPr>
            <p:ph type="body" idx="1"/>
          </p:nvPr>
        </p:nvSpPr>
        <p:spPr>
          <a:prstGeom prst="rect">
            <a:avLst/>
          </a:prstGeom>
        </p:spPr>
        <p:txBody>
          <a:bodyPr/>
          <a:lstStyle/>
          <a:p>
            <a:pPr marL="609600" indent="-609600">
              <a:defRPr sz="6000"/>
            </a:pPr>
            <a:r>
              <a:t>The Mortal Swallowed Up by Life (vv. 1-5)</a:t>
            </a:r>
          </a:p>
          <a:p>
            <a:pPr marL="609600" indent="-609600">
              <a:defRPr sz="6000"/>
            </a:pPr>
            <a:r>
              <a:t>Always of Good Courage (vv. 6-10)</a:t>
            </a:r>
          </a:p>
          <a:p>
            <a:pPr marL="609600" indent="-609600">
              <a:defRPr sz="6000"/>
            </a:pPr>
            <a:r>
              <a:t>Guided by Messiah’s Love (vv. 11-15)</a:t>
            </a:r>
          </a:p>
          <a:p>
            <a:pPr marL="609600" indent="-609600">
              <a:defRPr sz="6000"/>
            </a:pPr>
            <a:r>
              <a:t>Ministers of Reconciliation (vv. 16-21)</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8" name="The Mortal Swallowed Up by Life"/>
          <p:cNvSpPr txBox="1"/>
          <p:nvPr>
            <p:ph type="title"/>
          </p:nvPr>
        </p:nvSpPr>
        <p:spPr>
          <a:prstGeom prst="rect">
            <a:avLst/>
          </a:prstGeom>
        </p:spPr>
        <p:txBody>
          <a:bodyPr/>
          <a:lstStyle/>
          <a:p>
            <a:pPr/>
            <a:r>
              <a:t>The Mortal Swallowed Up by Life</a:t>
            </a:r>
          </a:p>
        </p:txBody>
      </p:sp>
      <p:sp>
        <p:nvSpPr>
          <p:cNvPr id="189" name="2 Corinthians 5:1-5"/>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2 Corinthians 5:1-5</a:t>
            </a:r>
          </a:p>
        </p:txBody>
      </p:sp>
      <p:sp>
        <p:nvSpPr>
          <p:cNvPr id="190" name="1 For we know that if the tent (σκῆνος) that is our earthly home is destroyed, we have a building from God, a house not made with hands, eternal in the heavens. 2 For in this tent we groan (στενάζω), longing (ἐπιποθέω) to put on our heavenly dwelling, 3 "/>
          <p:cNvSpPr txBox="1"/>
          <p:nvPr>
            <p:ph type="body" idx="1"/>
          </p:nvPr>
        </p:nvSpPr>
        <p:spPr>
          <a:prstGeom prst="rect">
            <a:avLst/>
          </a:prstGeom>
        </p:spPr>
        <p:txBody>
          <a:bodyPr/>
          <a:lstStyle/>
          <a:p>
            <a:pPr marL="542544" indent="-542544" defTabSz="2170121">
              <a:spcBef>
                <a:spcPts val="4000"/>
              </a:spcBef>
              <a:defRPr sz="5340"/>
            </a:pPr>
            <a:r>
              <a:t>1 For we know that if the tent (σκῆνος) that is our earthly home is destroyed, we have a building from God, a house not made with hands, eternal in the heavens. 2 For in this tent we groan (στενάζω), longing (ἐπιποθέω) to put on our heavenly dwelling, 3 if (εἰ) indeed [assumed true for the purpose of argument] by putting it on we will not be found naked (γυμνός). 4 For while we are still in this tent, we groan, being burdened—not that we desire to remove our clothing, but to put on a garment over our existing garment (ἐπενδύομαι), </a:t>
            </a:r>
            <a:r>
              <a:rPr i="1" u="sng"/>
              <a:t>so that what is mortal may be swallowed up by life</a:t>
            </a:r>
            <a:r>
              <a:t> (ζωή). 5 He who prepared us for this very thing is God, who gave us the guarantee of the Spirit (τὸν ἀρραβῶνα τοῦ πνεύματος).</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2" name="Always of Good Courage"/>
          <p:cNvSpPr txBox="1"/>
          <p:nvPr>
            <p:ph type="title"/>
          </p:nvPr>
        </p:nvSpPr>
        <p:spPr>
          <a:prstGeom prst="rect">
            <a:avLst/>
          </a:prstGeom>
        </p:spPr>
        <p:txBody>
          <a:bodyPr/>
          <a:lstStyle/>
          <a:p>
            <a:pPr/>
            <a:r>
              <a:t>Always of Good Courage</a:t>
            </a:r>
          </a:p>
        </p:txBody>
      </p:sp>
      <p:sp>
        <p:nvSpPr>
          <p:cNvPr id="193" name="2 Corinthians 5:6-10"/>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2 Corinthians 5:6-10</a:t>
            </a:r>
          </a:p>
        </p:txBody>
      </p:sp>
      <p:sp>
        <p:nvSpPr>
          <p:cNvPr id="194" name="6 So we are always (πάντοτε) of good courage (θαρρέω, pres.). We know that while we are at home in the body we are away from the Lord [Jesus], 7 for we walk (περιπατέω, pres.) by faith (διὰ πίστεως), not by sight. 8 Yes, we are of good courage, and we wo"/>
          <p:cNvSpPr txBox="1"/>
          <p:nvPr>
            <p:ph type="body" idx="1"/>
          </p:nvPr>
        </p:nvSpPr>
        <p:spPr>
          <a:prstGeom prst="rect">
            <a:avLst/>
          </a:prstGeom>
        </p:spPr>
        <p:txBody>
          <a:bodyPr/>
          <a:lstStyle/>
          <a:p>
            <a:pPr marL="548640" indent="-548640" defTabSz="2194505">
              <a:spcBef>
                <a:spcPts val="4000"/>
              </a:spcBef>
              <a:defRPr sz="5400"/>
            </a:pPr>
            <a:r>
              <a:t>6 So we are always (πάντοτε) of </a:t>
            </a:r>
            <a:r>
              <a:rPr i="1" u="sng"/>
              <a:t>good courage</a:t>
            </a:r>
            <a:r>
              <a:t> (θαρρέω, pres.). We know that while we are at home in the body we are away from the Lord [Jesus], 7 for we walk (περιπατέω, pres.) by faith (διὰ πίστεως), not by sight. 8 Yes, we are of </a:t>
            </a:r>
            <a:r>
              <a:rPr i="1" u="sng"/>
              <a:t>good courage</a:t>
            </a:r>
            <a:r>
              <a:t>, and we would rather be away from the body and at home with the Lord [Jesus]. 9 So whether we are at home or away, we make it our aim (φιλοτιμέομαι, pres.) to be pleasing (εὐάρεστος) to him. 10 For we must (δεῖ) all appear before the judgment seat of Messiah (τοῦ βήματος τοῦ Χριστοῦ), so that each one may receive (κομίζω, aor.) what is due for what he has done in the body, whether good (ἀγαθός) or worthless (φαῦλος).</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