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22783800" y="12954000"/>
            <a:ext cx="388621" cy="429261"/>
          </a:xfrm>
          <a:prstGeom prst="rect">
            <a:avLst/>
          </a:prstGeom>
        </p:spPr>
        <p:txBody>
          <a:bodyPr/>
          <a:lstStyle>
            <a:lvl1pPr defTabSz="3428914">
              <a:spcBef>
                <a:spcPts val="3300"/>
              </a:spcBef>
              <a:defRPr sz="20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cap="all" spc="-408" sz="10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</p:spPr>
        <p:txBody>
          <a:bodyPr/>
          <a:lstStyle>
            <a:lvl1pPr defTabSz="3428914">
              <a:defRPr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Jeff Coleman, 30 January 2022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Jeff Coleman, 30 January 2022</a:t>
            </a:r>
          </a:p>
        </p:txBody>
      </p:sp>
      <p:sp>
        <p:nvSpPr>
          <p:cNvPr id="167" name="Christian Marriage, Part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Christian Marriage, Part 2</a:t>
            </a:r>
          </a:p>
        </p:txBody>
      </p:sp>
      <p:sp>
        <p:nvSpPr>
          <p:cNvPr id="168" name="The Responsibility of the Wif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Responsibility of the Wife</a:t>
            </a:r>
          </a:p>
        </p:txBody>
      </p:sp>
      <p:pic>
        <p:nvPicPr>
          <p:cNvPr id="169" name="Cavy Logo Border.png" descr="Cavy Logo Bor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60482" y="256421"/>
            <a:ext cx="5764889" cy="2379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FFNZ Logo (Words).jpeg" descr="FFNZ Logo (Words)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95448" y="2769037"/>
            <a:ext cx="3296091" cy="1960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ove Your W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Love Your Wife</a:t>
            </a:r>
          </a:p>
        </p:txBody>
      </p:sp>
      <p:sp>
        <p:nvSpPr>
          <p:cNvPr id="216" name="The Husband’s Responsibilit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Husband’s Responsibility</a:t>
            </a:r>
          </a:p>
        </p:txBody>
      </p:sp>
      <p:sp>
        <p:nvSpPr>
          <p:cNvPr id="217" name="C - Closeness - be close to h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 - Closeness - be close to her</a:t>
            </a:r>
          </a:p>
          <a:p>
            <a:pPr/>
            <a:r>
              <a:t>O - Openness - open up to her</a:t>
            </a:r>
          </a:p>
          <a:p>
            <a:pPr/>
            <a:r>
              <a:t>U - Understanding - listen to her instead of trying to “fix” her</a:t>
            </a:r>
          </a:p>
          <a:p>
            <a:pPr/>
            <a:r>
              <a:t>P - Peacemaking - say “I’m sorry” to her</a:t>
            </a:r>
          </a:p>
          <a:p>
            <a:pPr/>
            <a:r>
              <a:t>L - Loyalty - prove to her you’re committed</a:t>
            </a:r>
          </a:p>
          <a:p>
            <a:pPr/>
            <a:r>
              <a:t>E - Esteem - honour and cherish 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spect Your Husba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Respect Your Husband</a:t>
            </a:r>
          </a:p>
        </p:txBody>
      </p:sp>
      <p:sp>
        <p:nvSpPr>
          <p:cNvPr id="220" name="The Wife’s Responsibilit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Wife’s Responsibility</a:t>
            </a:r>
          </a:p>
        </p:txBody>
      </p:sp>
      <p:sp>
        <p:nvSpPr>
          <p:cNvPr id="221" name="C - Conquest - appreciate his desire to work and achie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 - Conquest - appreciate his desire to work and achieve</a:t>
            </a:r>
          </a:p>
          <a:p>
            <a:pPr/>
            <a:r>
              <a:t>H - Hierarchy - appreciate his desire to protect and provide</a:t>
            </a:r>
          </a:p>
          <a:p>
            <a:pPr/>
            <a:r>
              <a:t>A - Authority - appreciate his desire to serve and to lead</a:t>
            </a:r>
          </a:p>
          <a:p>
            <a:pPr/>
            <a:r>
              <a:t>I - Insight - appreciate his desire to analyse and counsel</a:t>
            </a:r>
          </a:p>
          <a:p>
            <a:pPr/>
            <a:r>
              <a:t>R - Relationship - appreciate his desire for shoulder to shoulder friendship</a:t>
            </a:r>
          </a:p>
          <a:p>
            <a:pPr/>
            <a:r>
              <a:t>S - Sexuality - appreciate his desire for sexual intimacy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hristian Marriage, Par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Christian Marriage, Part 2</a:t>
            </a:r>
          </a:p>
        </p:txBody>
      </p:sp>
      <p:sp>
        <p:nvSpPr>
          <p:cNvPr id="224" name="The Responsibility of the Wif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Responsibility of the Wife</a:t>
            </a:r>
          </a:p>
        </p:txBody>
      </p:sp>
      <p:sp>
        <p:nvSpPr>
          <p:cNvPr id="225" name="Defin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  <a:p>
            <a:pPr/>
            <a:r>
              <a:t>Divine Institution</a:t>
            </a:r>
          </a:p>
          <a:p>
            <a:pPr/>
            <a:r>
              <a:t>Six Purposes</a:t>
            </a:r>
          </a:p>
          <a:p>
            <a:pPr/>
            <a:r>
              <a:t>Three Requirements</a:t>
            </a:r>
          </a:p>
          <a:p>
            <a:pPr/>
            <a:r>
              <a:t>Responsibility of the Husband (C-O-U-P-L-E)</a:t>
            </a:r>
          </a:p>
          <a:p>
            <a:pPr/>
            <a:r>
              <a:t>Responsibility of  the Wife (C-H-A-I-R-S)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hristian Marriage, Par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Christian Marriage, Part 2</a:t>
            </a:r>
          </a:p>
        </p:txBody>
      </p:sp>
      <p:sp>
        <p:nvSpPr>
          <p:cNvPr id="173" name="The Responsibility of the Wif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Responsibility of the Wife</a:t>
            </a:r>
          </a:p>
        </p:txBody>
      </p:sp>
      <p:sp>
        <p:nvSpPr>
          <p:cNvPr id="174" name="Defin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  <a:p>
            <a:pPr/>
            <a:r>
              <a:t>Divine Institution</a:t>
            </a:r>
          </a:p>
          <a:p>
            <a:pPr/>
            <a:r>
              <a:t>Six Purposes</a:t>
            </a:r>
          </a:p>
          <a:p>
            <a:pPr/>
            <a:r>
              <a:t>Three Requirements</a:t>
            </a:r>
          </a:p>
          <a:p>
            <a:pPr/>
            <a:r>
              <a:t>Responsibility of the Husband (C-O-U-P-L-E)</a:t>
            </a:r>
          </a:p>
          <a:p>
            <a:pPr/>
            <a:r>
              <a:t>Responsibility of  the Wife (C-H-A-I-R-S)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77" name="Christian Marriag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Christian Marriage</a:t>
            </a:r>
          </a:p>
        </p:txBody>
      </p:sp>
      <p:sp>
        <p:nvSpPr>
          <p:cNvPr id="178" name="Marriage is “the exclusive, lifelong covenant commitment between one man and one woman, made before God and the community, to live together in unity as husband and wife, enjoying a monogamous sexual relationship and, in most cases, raising a family toge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609600" indent="-609600">
              <a:defRPr sz="7000"/>
            </a:lvl1pPr>
          </a:lstStyle>
          <a:p>
            <a:pPr/>
            <a:r>
              <a:t>Marriage is “the exclusive, lifelong covenant commitment between one man and one woman, made before God and the community, to live together in unity as husband and wife, enjoying a monogamous sexual relationship and, in most cases, raising a family together.”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New Zealand Statistics…"/>
          <p:cNvSpPr txBox="1"/>
          <p:nvPr>
            <p:ph type="body" idx="1"/>
          </p:nvPr>
        </p:nvSpPr>
        <p:spPr>
          <a:xfrm>
            <a:off x="1562289" y="1814941"/>
            <a:ext cx="21259422" cy="10086118"/>
          </a:xfrm>
          <a:prstGeom prst="rect">
            <a:avLst/>
          </a:prstGeom>
        </p:spPr>
        <p:txBody>
          <a:bodyPr/>
          <a:lstStyle/>
          <a:p>
            <a:pPr defTabSz="2292038">
              <a:lnSpc>
                <a:spcPct val="100000"/>
              </a:lnSpc>
              <a:defRPr b="1" spc="-218" sz="10904">
                <a:latin typeface="+mn-lt"/>
                <a:ea typeface="+mn-ea"/>
                <a:cs typeface="+mn-cs"/>
                <a:sym typeface="Helvetica Neue"/>
              </a:defRPr>
            </a:pPr>
            <a:r>
              <a:t>New Zealand Statistics</a:t>
            </a:r>
          </a:p>
          <a:p>
            <a:pPr defTabSz="2292038">
              <a:lnSpc>
                <a:spcPct val="100000"/>
              </a:lnSpc>
              <a:defRPr spc="-218" sz="10904"/>
            </a:pPr>
          </a:p>
          <a:p>
            <a:pPr defTabSz="2292038">
              <a:lnSpc>
                <a:spcPct val="100000"/>
              </a:lnSpc>
              <a:defRPr spc="-218" sz="10904"/>
            </a:pPr>
            <a:r>
              <a:t>1971 - 91/1000 people got married</a:t>
            </a:r>
          </a:p>
          <a:p>
            <a:pPr defTabSz="2292038">
              <a:lnSpc>
                <a:spcPct val="100000"/>
              </a:lnSpc>
              <a:defRPr spc="-218" sz="10904"/>
            </a:pPr>
            <a:r>
              <a:t>2018 - 22/1000 people got married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riangle"/>
          <p:cNvSpPr/>
          <p:nvPr/>
        </p:nvSpPr>
        <p:spPr>
          <a:xfrm>
            <a:off x="5680753" y="2801200"/>
            <a:ext cx="12714312" cy="9048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6170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1531"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83" name="Marriage"/>
          <p:cNvSpPr txBox="1"/>
          <p:nvPr/>
        </p:nvSpPr>
        <p:spPr>
          <a:xfrm>
            <a:off x="9138132" y="7383375"/>
            <a:ext cx="5799554" cy="177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94" sz="94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pPr/>
            <a:r>
              <a:t>Marriage</a:t>
            </a:r>
          </a:p>
        </p:txBody>
      </p:sp>
      <p:sp>
        <p:nvSpPr>
          <p:cNvPr id="184" name="Leave"/>
          <p:cNvSpPr txBox="1"/>
          <p:nvPr/>
        </p:nvSpPr>
        <p:spPr>
          <a:xfrm>
            <a:off x="10872540" y="1646132"/>
            <a:ext cx="2330739" cy="926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56" sz="5600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pPr/>
            <a:r>
              <a:t>Leave</a:t>
            </a:r>
          </a:p>
        </p:txBody>
      </p:sp>
      <p:sp>
        <p:nvSpPr>
          <p:cNvPr id="185" name="Cleave"/>
          <p:cNvSpPr txBox="1"/>
          <p:nvPr/>
        </p:nvSpPr>
        <p:spPr>
          <a:xfrm>
            <a:off x="4217370" y="12078677"/>
            <a:ext cx="2635068" cy="92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56" sz="5600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pPr/>
            <a:r>
              <a:t>Cleave</a:t>
            </a:r>
          </a:p>
        </p:txBody>
      </p:sp>
      <p:sp>
        <p:nvSpPr>
          <p:cNvPr id="186" name="One Flesh"/>
          <p:cNvSpPr txBox="1"/>
          <p:nvPr/>
        </p:nvSpPr>
        <p:spPr>
          <a:xfrm>
            <a:off x="16330659" y="12078677"/>
            <a:ext cx="3835972" cy="92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56" sz="5600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pPr/>
            <a:r>
              <a:t>One Flesh</a:t>
            </a:r>
          </a:p>
        </p:txBody>
      </p:sp>
      <p:sp>
        <p:nvSpPr>
          <p:cNvPr id="187" name="Three Essentials of Marriage"/>
          <p:cNvSpPr txBox="1"/>
          <p:nvPr/>
        </p:nvSpPr>
        <p:spPr>
          <a:xfrm>
            <a:off x="8233613" y="255968"/>
            <a:ext cx="7916774" cy="105968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56" sz="5600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pPr/>
            <a:r>
              <a:t>Three Essentials of Marriage</a:t>
            </a:r>
          </a:p>
        </p:txBody>
      </p:sp>
      <p:sp>
        <p:nvSpPr>
          <p:cNvPr id="188" name="Parties…"/>
          <p:cNvSpPr txBox="1"/>
          <p:nvPr/>
        </p:nvSpPr>
        <p:spPr>
          <a:xfrm>
            <a:off x="3771430" y="4444536"/>
            <a:ext cx="3526948" cy="21837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 u="sng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r>
              <a:t>Parties</a:t>
            </a:r>
          </a:p>
          <a:p>
            <a: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r>
              <a:t>God</a:t>
            </a:r>
          </a:p>
          <a:p>
            <a: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r>
              <a:t>Man</a:t>
            </a:r>
          </a:p>
          <a:p>
            <a: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r>
              <a:t>Woman</a:t>
            </a:r>
          </a:p>
          <a:p>
            <a: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r>
              <a:t>Community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9A9A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"/>
          <p:cNvGrpSpPr/>
          <p:nvPr/>
        </p:nvGrpSpPr>
        <p:grpSpPr>
          <a:xfrm>
            <a:off x="3579756" y="2512295"/>
            <a:ext cx="17224489" cy="10593873"/>
            <a:chOff x="0" y="0"/>
            <a:chExt cx="17224488" cy="10593871"/>
          </a:xfrm>
        </p:grpSpPr>
        <p:sp>
          <p:nvSpPr>
            <p:cNvPr id="190" name="Rectangle"/>
            <p:cNvSpPr/>
            <p:nvPr/>
          </p:nvSpPr>
          <p:spPr>
            <a:xfrm>
              <a:off x="0" y="8475010"/>
              <a:ext cx="17224489" cy="2118862"/>
            </a:xfrm>
            <a:prstGeom prst="rect">
              <a:avLst/>
            </a:prstGeom>
            <a:gradFill flip="none" rotWithShape="1">
              <a:gsLst>
                <a:gs pos="0">
                  <a:srgbClr val="56C1FF"/>
                </a:gs>
                <a:gs pos="100000">
                  <a:schemeClr val="accent1"/>
                </a:gs>
              </a:gsLst>
              <a:lin ang="5400000" scaled="0"/>
            </a:gradFill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1">
                <a:defRPr spc="-44" sz="2200"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</a:p>
          </p:txBody>
        </p:sp>
        <p:sp>
          <p:nvSpPr>
            <p:cNvPr id="191" name="Rectangle"/>
            <p:cNvSpPr/>
            <p:nvPr/>
          </p:nvSpPr>
          <p:spPr>
            <a:xfrm>
              <a:off x="1744628" y="6350281"/>
              <a:ext cx="13735233" cy="2118862"/>
            </a:xfrm>
            <a:prstGeom prst="rect">
              <a:avLst/>
            </a:prstGeom>
            <a:gradFill flip="none" rotWithShape="1">
              <a:gsLst>
                <a:gs pos="0">
                  <a:srgbClr val="16E7CF"/>
                </a:gs>
                <a:gs pos="100000">
                  <a:srgbClr val="007B76"/>
                </a:gs>
              </a:gsLst>
              <a:lin ang="5400000" scaled="0"/>
            </a:gradFill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1">
                <a:defRPr spc="-44" sz="2200"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</a:p>
          </p:txBody>
        </p:sp>
        <p:sp>
          <p:nvSpPr>
            <p:cNvPr id="192" name="Rectangle"/>
            <p:cNvSpPr/>
            <p:nvPr/>
          </p:nvSpPr>
          <p:spPr>
            <a:xfrm>
              <a:off x="3188428" y="4237505"/>
              <a:ext cx="10847632" cy="2118862"/>
            </a:xfrm>
            <a:prstGeom prst="rect">
              <a:avLst/>
            </a:prstGeom>
            <a:gradFill flip="none" rotWithShape="1">
              <a:gsLst>
                <a:gs pos="0">
                  <a:srgbClr val="61D836"/>
                </a:gs>
                <a:gs pos="100000">
                  <a:schemeClr val="accent3">
                    <a:hueOff val="552055"/>
                    <a:lumOff val="-12548"/>
                  </a:schemeClr>
                </a:gs>
              </a:gsLst>
              <a:lin ang="5400000" scaled="0"/>
            </a:gradFill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1">
                <a:defRPr spc="-44" sz="2200"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</a:p>
          </p:txBody>
        </p:sp>
        <p:sp>
          <p:nvSpPr>
            <p:cNvPr id="193" name="Personal Responsibility"/>
            <p:cNvSpPr txBox="1"/>
            <p:nvPr/>
          </p:nvSpPr>
          <p:spPr>
            <a:xfrm>
              <a:off x="3542453" y="6818129"/>
              <a:ext cx="10139581" cy="1183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spcBef>
                  <a:spcPts val="3300"/>
                </a:spcBef>
                <a:defRPr sz="5600">
                  <a:solidFill>
                    <a:srgbClr val="000000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Personal Responsibility</a:t>
              </a:r>
            </a:p>
          </p:txBody>
        </p:sp>
        <p:sp>
          <p:nvSpPr>
            <p:cNvPr id="194" name="Sanctity of Human Life"/>
            <p:cNvSpPr txBox="1"/>
            <p:nvPr/>
          </p:nvSpPr>
          <p:spPr>
            <a:xfrm>
              <a:off x="3705149" y="8942858"/>
              <a:ext cx="9814191" cy="1183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spcBef>
                  <a:spcPts val="3300"/>
                </a:spcBef>
                <a:defRPr sz="5600">
                  <a:solidFill>
                    <a:srgbClr val="000000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Sanctity of Human Life</a:t>
              </a:r>
            </a:p>
          </p:txBody>
        </p:sp>
        <p:sp>
          <p:nvSpPr>
            <p:cNvPr id="195" name="Marriage"/>
            <p:cNvSpPr txBox="1"/>
            <p:nvPr/>
          </p:nvSpPr>
          <p:spPr>
            <a:xfrm>
              <a:off x="6611442" y="4705352"/>
              <a:ext cx="4001602" cy="1183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spcBef>
                  <a:spcPts val="3300"/>
                </a:spcBef>
                <a:defRPr sz="5600">
                  <a:solidFill>
                    <a:srgbClr val="000000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Marriage</a:t>
              </a:r>
            </a:p>
          </p:txBody>
        </p:sp>
        <p:sp>
          <p:nvSpPr>
            <p:cNvPr id="196" name="Rectangle"/>
            <p:cNvSpPr/>
            <p:nvPr/>
          </p:nvSpPr>
          <p:spPr>
            <a:xfrm>
              <a:off x="4919628" y="2128641"/>
              <a:ext cx="7385231" cy="211886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475731"/>
                    <a:satOff val="-4338"/>
                    <a:lumOff val="10182"/>
                  </a:schemeClr>
                </a:gs>
                <a:gs pos="100000">
                  <a:srgbClr val="FF9300"/>
                </a:gs>
              </a:gsLst>
              <a:lin ang="5400000" scaled="0"/>
            </a:gradFill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1">
                <a:defRPr spc="-44" sz="2200"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</a:p>
          </p:txBody>
        </p:sp>
        <p:sp>
          <p:nvSpPr>
            <p:cNvPr id="197" name="Family"/>
            <p:cNvSpPr txBox="1"/>
            <p:nvPr/>
          </p:nvSpPr>
          <p:spPr>
            <a:xfrm>
              <a:off x="7130646" y="2596488"/>
              <a:ext cx="2963195" cy="1183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spcBef>
                  <a:spcPts val="3300"/>
                </a:spcBef>
                <a:defRPr sz="5600">
                  <a:solidFill>
                    <a:srgbClr val="000000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Family</a:t>
              </a:r>
            </a:p>
          </p:txBody>
        </p:sp>
        <p:sp>
          <p:nvSpPr>
            <p:cNvPr id="198" name="Rectangle"/>
            <p:cNvSpPr/>
            <p:nvPr/>
          </p:nvSpPr>
          <p:spPr>
            <a:xfrm>
              <a:off x="6784809" y="0"/>
              <a:ext cx="3654868" cy="211886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06044"/>
                    <a:satOff val="10158"/>
                    <a:lumOff val="16042"/>
                  </a:schemeClr>
                </a:gs>
                <a:gs pos="100000">
                  <a:schemeClr val="accent5">
                    <a:hueOff val="128995"/>
                    <a:satOff val="10158"/>
                    <a:lumOff val="-13824"/>
                  </a:schemeClr>
                </a:gs>
              </a:gsLst>
              <a:lin ang="5400000" scaled="0"/>
            </a:gradFill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1">
                <a:defRPr spc="-44" sz="2200"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</a:p>
          </p:txBody>
        </p:sp>
        <p:sp>
          <p:nvSpPr>
            <p:cNvPr id="199" name="State"/>
            <p:cNvSpPr txBox="1"/>
            <p:nvPr/>
          </p:nvSpPr>
          <p:spPr>
            <a:xfrm>
              <a:off x="7400472" y="487624"/>
              <a:ext cx="2423543" cy="1183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spcBef>
                  <a:spcPts val="3300"/>
                </a:spcBef>
                <a:defRPr sz="5600">
                  <a:solidFill>
                    <a:srgbClr val="000000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State</a:t>
              </a:r>
            </a:p>
          </p:txBody>
        </p:sp>
      </p:grpSp>
      <p:sp>
        <p:nvSpPr>
          <p:cNvPr id="201" name="THE DIVINE INSTITUTIONS"/>
          <p:cNvSpPr txBox="1"/>
          <p:nvPr/>
        </p:nvSpPr>
        <p:spPr>
          <a:xfrm>
            <a:off x="5542534" y="412152"/>
            <a:ext cx="13297917" cy="1501141"/>
          </a:xfrm>
          <a:prstGeom prst="rect">
            <a:avLst/>
          </a:prstGeom>
          <a:gradFill>
            <a:gsLst>
              <a:gs pos="0">
                <a:schemeClr val="accent6">
                  <a:satOff val="15236"/>
                  <a:lumOff val="17673"/>
                </a:schemeClr>
              </a:gs>
              <a:gs pos="100000">
                <a:srgbClr val="99195E"/>
              </a:gs>
            </a:gsLst>
            <a:lin ang="5400000"/>
          </a:gra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spcBef>
                <a:spcPts val="3300"/>
              </a:spcBef>
              <a:defRPr sz="80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THE DIVINE INSTITUTIONS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ix Purposes of Marri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Six Purposes of Marriage</a:t>
            </a:r>
          </a:p>
        </p:txBody>
      </p:sp>
      <p:sp>
        <p:nvSpPr>
          <p:cNvPr id="20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For every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24"/>
            </a:pPr>
            <a:r>
              <a:t>For everyone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Close companionship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Satisfy the need for sex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Procreate and raise children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For Christians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Portray the oneness of the Trinity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Portray the oneness of Jesus and the church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Sanctification/advance to spiritual maturity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riangle"/>
          <p:cNvSpPr/>
          <p:nvPr/>
        </p:nvSpPr>
        <p:spPr>
          <a:xfrm>
            <a:off x="7895634" y="2623261"/>
            <a:ext cx="8592731" cy="859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8" name="Leave"/>
          <p:cNvSpPr txBox="1"/>
          <p:nvPr/>
        </p:nvSpPr>
        <p:spPr>
          <a:xfrm>
            <a:off x="10158094" y="684011"/>
            <a:ext cx="4067811" cy="1626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/>
            </a:lvl1pPr>
          </a:lstStyle>
          <a:p>
            <a:pPr/>
            <a:r>
              <a:t> Leave</a:t>
            </a:r>
          </a:p>
        </p:txBody>
      </p:sp>
      <p:sp>
        <p:nvSpPr>
          <p:cNvPr id="209" name="Cleave"/>
          <p:cNvSpPr txBox="1"/>
          <p:nvPr/>
        </p:nvSpPr>
        <p:spPr>
          <a:xfrm>
            <a:off x="4928217" y="11528381"/>
            <a:ext cx="4583431" cy="1626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/>
            </a:lvl1pPr>
          </a:lstStyle>
          <a:p>
            <a:pPr/>
            <a:r>
              <a:t> Cleave</a:t>
            </a:r>
          </a:p>
        </p:txBody>
      </p:sp>
      <p:sp>
        <p:nvSpPr>
          <p:cNvPr id="210" name="One Flesh"/>
          <p:cNvSpPr txBox="1"/>
          <p:nvPr/>
        </p:nvSpPr>
        <p:spPr>
          <a:xfrm>
            <a:off x="14211984" y="11528381"/>
            <a:ext cx="6535421" cy="1626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/>
            </a:lvl1pPr>
          </a:lstStyle>
          <a:p>
            <a:pPr/>
            <a:r>
              <a:t> One Flesh</a:t>
            </a:r>
          </a:p>
        </p:txBody>
      </p:sp>
      <p:sp>
        <p:nvSpPr>
          <p:cNvPr id="211" name="Genesis 2:24…"/>
          <p:cNvSpPr txBox="1"/>
          <p:nvPr/>
        </p:nvSpPr>
        <p:spPr>
          <a:xfrm>
            <a:off x="709125" y="551547"/>
            <a:ext cx="4653916" cy="240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/>
            </a:pPr>
            <a:r>
              <a:t> Genesis 2:24</a:t>
            </a:r>
          </a:p>
          <a:p>
            <a:pPr>
              <a:defRPr b="1" sz="5000"/>
            </a:pPr>
            <a:r>
              <a:t>Matthew 19:5</a:t>
            </a:r>
          </a:p>
          <a:p>
            <a:pPr>
              <a:defRPr b="1" sz="5000"/>
            </a:pPr>
            <a:r>
              <a:t>Ephesians 5:31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Rise of Polyamory.png" descr="Rise of Polyamo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0374" y="-197568"/>
            <a:ext cx="25004748" cy="14111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